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74563-599C-460C-B231-F7C420BB9C69}"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ru-RU"/>
        </a:p>
      </dgm:t>
    </dgm:pt>
    <dgm:pt modelId="{14E834C7-124C-47F1-9539-2896134EABD6}">
      <dgm:prSet custT="1"/>
      <dgm:spPr>
        <a:solidFill>
          <a:srgbClr val="002060"/>
        </a:solidFill>
      </dgm:spPr>
      <dgm:t>
        <a:bodyPr/>
        <a:lstStyle/>
        <a:p>
          <a:pPr algn="ctr" rtl="0"/>
          <a:r>
            <a:rPr lang="ru-RU" sz="2400" dirty="0" smtClean="0">
              <a:solidFill>
                <a:schemeClr val="bg1"/>
              </a:solidFill>
              <a:latin typeface="Times New Roman" panose="02020603050405020304" pitchFamily="18" charset="0"/>
              <a:cs typeface="Times New Roman" panose="02020603050405020304" pitchFamily="18" charset="0"/>
            </a:rPr>
            <a:t>Методы и наиболее распространенные аналитические подходы к оценке будущих денежных потоков группируются по элементам проектного денежного потока.</a:t>
          </a:r>
          <a:endParaRPr lang="ru-RU" sz="2400" dirty="0">
            <a:solidFill>
              <a:schemeClr val="bg1"/>
            </a:solidFill>
            <a:latin typeface="Times New Roman" panose="02020603050405020304" pitchFamily="18" charset="0"/>
            <a:cs typeface="Times New Roman" panose="02020603050405020304" pitchFamily="18" charset="0"/>
          </a:endParaRPr>
        </a:p>
      </dgm:t>
    </dgm:pt>
    <dgm:pt modelId="{EC2CA258-F878-4447-A16A-CC5A4AA8FD8A}" type="parTrans" cxnId="{282F2F98-67BB-4875-95B2-CADA1A8CC2F8}">
      <dgm:prSet/>
      <dgm:spPr/>
      <dgm:t>
        <a:bodyPr/>
        <a:lstStyle/>
        <a:p>
          <a:endParaRPr lang="ru-RU">
            <a:latin typeface="Times New Roman" panose="02020603050405020304" pitchFamily="18" charset="0"/>
            <a:cs typeface="Times New Roman" panose="02020603050405020304" pitchFamily="18" charset="0"/>
          </a:endParaRPr>
        </a:p>
      </dgm:t>
    </dgm:pt>
    <dgm:pt modelId="{AA0DB8CB-4567-4381-8351-894925C9D96B}" type="sibTrans" cxnId="{282F2F98-67BB-4875-95B2-CADA1A8CC2F8}">
      <dgm:prSet/>
      <dgm:spPr/>
      <dgm:t>
        <a:bodyPr/>
        <a:lstStyle/>
        <a:p>
          <a:endParaRPr lang="ru-RU">
            <a:latin typeface="Times New Roman" panose="02020603050405020304" pitchFamily="18" charset="0"/>
            <a:cs typeface="Times New Roman" panose="02020603050405020304" pitchFamily="18" charset="0"/>
          </a:endParaRPr>
        </a:p>
      </dgm:t>
    </dgm:pt>
    <dgm:pt modelId="{6427E243-10B5-4554-968D-E4BA4858DBEB}">
      <dgm:prSet custT="1"/>
      <dgm:spPr/>
      <dgm:t>
        <a:bodyPr/>
        <a:lstStyle/>
        <a:p>
          <a:pPr rtl="0"/>
          <a:r>
            <a:rPr lang="ru-RU" sz="2800" b="1" smtClean="0">
              <a:latin typeface="Times New Roman" panose="02020603050405020304" pitchFamily="18" charset="0"/>
              <a:cs typeface="Times New Roman" panose="02020603050405020304" pitchFamily="18" charset="0"/>
            </a:rPr>
            <a:t>Выручка от продаж: </a:t>
          </a:r>
          <a:endParaRPr lang="ru-RU" sz="2800" b="1">
            <a:latin typeface="Times New Roman" panose="02020603050405020304" pitchFamily="18" charset="0"/>
            <a:cs typeface="Times New Roman" panose="02020603050405020304" pitchFamily="18" charset="0"/>
          </a:endParaRPr>
        </a:p>
      </dgm:t>
    </dgm:pt>
    <dgm:pt modelId="{E0847C42-5DAC-4069-A6E0-089744799832}" type="parTrans" cxnId="{E1A22954-3B80-41DA-A7FA-BB062EC836A5}">
      <dgm:prSet/>
      <dgm:spPr/>
      <dgm:t>
        <a:bodyPr/>
        <a:lstStyle/>
        <a:p>
          <a:endParaRPr lang="ru-RU">
            <a:latin typeface="Times New Roman" panose="02020603050405020304" pitchFamily="18" charset="0"/>
            <a:cs typeface="Times New Roman" panose="02020603050405020304" pitchFamily="18" charset="0"/>
          </a:endParaRPr>
        </a:p>
      </dgm:t>
    </dgm:pt>
    <dgm:pt modelId="{4E7850E6-FE7D-45D7-968F-882B2E4808D8}" type="sibTrans" cxnId="{E1A22954-3B80-41DA-A7FA-BB062EC836A5}">
      <dgm:prSet/>
      <dgm:spPr/>
      <dgm:t>
        <a:bodyPr/>
        <a:lstStyle/>
        <a:p>
          <a:endParaRPr lang="ru-RU">
            <a:latin typeface="Times New Roman" panose="02020603050405020304" pitchFamily="18" charset="0"/>
            <a:cs typeface="Times New Roman" panose="02020603050405020304" pitchFamily="18" charset="0"/>
          </a:endParaRPr>
        </a:p>
      </dgm:t>
    </dgm:pt>
    <dgm:pt modelId="{C063DBFE-1863-4109-9712-BB880465B140}">
      <dgm:prSet/>
      <dgm:spPr/>
      <dgm:t>
        <a:bodyPr/>
        <a:lstStyle/>
        <a:p>
          <a:pPr rtl="0"/>
          <a:r>
            <a:rPr lang="ru-RU" smtClean="0">
              <a:latin typeface="Times New Roman" panose="02020603050405020304" pitchFamily="18" charset="0"/>
              <a:cs typeface="Times New Roman" panose="02020603050405020304" pitchFamily="18" charset="0"/>
            </a:rPr>
            <a:t>используется анализ временных рядов, метод корреляционно-регрессионного анализа, социологические опросы, анкетирование, метод скользящих средних, использование эконометрических моделей, анализ безубыточности, факторный анализ, деревья решений, экспертные оценки.</a:t>
          </a:r>
          <a:endParaRPr lang="ru-RU">
            <a:latin typeface="Times New Roman" panose="02020603050405020304" pitchFamily="18" charset="0"/>
            <a:cs typeface="Times New Roman" panose="02020603050405020304" pitchFamily="18" charset="0"/>
          </a:endParaRPr>
        </a:p>
      </dgm:t>
    </dgm:pt>
    <dgm:pt modelId="{E85CFB0E-1A74-484B-B724-5525BB6BB510}" type="parTrans" cxnId="{DAEECF3A-2FBC-4DE5-859C-EC3C83703832}">
      <dgm:prSet/>
      <dgm:spPr/>
      <dgm:t>
        <a:bodyPr/>
        <a:lstStyle/>
        <a:p>
          <a:endParaRPr lang="ru-RU">
            <a:latin typeface="Times New Roman" panose="02020603050405020304" pitchFamily="18" charset="0"/>
            <a:cs typeface="Times New Roman" panose="02020603050405020304" pitchFamily="18" charset="0"/>
          </a:endParaRPr>
        </a:p>
      </dgm:t>
    </dgm:pt>
    <dgm:pt modelId="{6B03DC3F-184E-4BA2-A9BD-B58017ED332F}" type="sibTrans" cxnId="{DAEECF3A-2FBC-4DE5-859C-EC3C83703832}">
      <dgm:prSet/>
      <dgm:spPr/>
      <dgm:t>
        <a:bodyPr/>
        <a:lstStyle/>
        <a:p>
          <a:endParaRPr lang="ru-RU">
            <a:latin typeface="Times New Roman" panose="02020603050405020304" pitchFamily="18" charset="0"/>
            <a:cs typeface="Times New Roman" panose="02020603050405020304" pitchFamily="18" charset="0"/>
          </a:endParaRPr>
        </a:p>
      </dgm:t>
    </dgm:pt>
    <dgm:pt modelId="{A77E6D62-F66C-4C42-84FA-9C7308A96EDC}">
      <dgm:prSet custT="1"/>
      <dgm:spPr/>
      <dgm:t>
        <a:bodyPr/>
        <a:lstStyle/>
        <a:p>
          <a:pPr rtl="0"/>
          <a:r>
            <a:rPr lang="ru-RU" sz="2800" b="1" dirty="0" smtClean="0">
              <a:latin typeface="Times New Roman" panose="02020603050405020304" pitchFamily="18" charset="0"/>
              <a:cs typeface="Times New Roman" panose="02020603050405020304" pitchFamily="18" charset="0"/>
            </a:rPr>
            <a:t>Изменения в объеме </a:t>
          </a:r>
          <a:r>
            <a:rPr lang="ru-RU" sz="2800" b="1" dirty="0" err="1" smtClean="0">
              <a:latin typeface="Times New Roman" panose="02020603050405020304" pitchFamily="18" charset="0"/>
              <a:cs typeface="Times New Roman" panose="02020603050405020304" pitchFamily="18" charset="0"/>
            </a:rPr>
            <a:t>внеоборотных</a:t>
          </a:r>
          <a:r>
            <a:rPr lang="ru-RU" sz="2800" b="1" dirty="0" smtClean="0">
              <a:latin typeface="Times New Roman" panose="02020603050405020304" pitchFamily="18" charset="0"/>
              <a:cs typeface="Times New Roman" panose="02020603050405020304" pitchFamily="18" charset="0"/>
            </a:rPr>
            <a:t> активов: </a:t>
          </a:r>
          <a:endParaRPr lang="ru-RU" sz="2800" b="1" dirty="0">
            <a:latin typeface="Times New Roman" panose="02020603050405020304" pitchFamily="18" charset="0"/>
            <a:cs typeface="Times New Roman" panose="02020603050405020304" pitchFamily="18" charset="0"/>
          </a:endParaRPr>
        </a:p>
      </dgm:t>
    </dgm:pt>
    <dgm:pt modelId="{2422C84C-2A72-44E1-AB7D-81E3ACB4AE8C}" type="parTrans" cxnId="{3BB10EF4-A64F-4A0F-B70A-DB00CF53DB22}">
      <dgm:prSet/>
      <dgm:spPr/>
      <dgm:t>
        <a:bodyPr/>
        <a:lstStyle/>
        <a:p>
          <a:endParaRPr lang="ru-RU">
            <a:latin typeface="Times New Roman" panose="02020603050405020304" pitchFamily="18" charset="0"/>
            <a:cs typeface="Times New Roman" panose="02020603050405020304" pitchFamily="18" charset="0"/>
          </a:endParaRPr>
        </a:p>
      </dgm:t>
    </dgm:pt>
    <dgm:pt modelId="{119E7893-F26B-4C9C-AB5B-265ACF4C3831}" type="sibTrans" cxnId="{3BB10EF4-A64F-4A0F-B70A-DB00CF53DB22}">
      <dgm:prSet/>
      <dgm:spPr/>
      <dgm:t>
        <a:bodyPr/>
        <a:lstStyle/>
        <a:p>
          <a:endParaRPr lang="ru-RU">
            <a:latin typeface="Times New Roman" panose="02020603050405020304" pitchFamily="18" charset="0"/>
            <a:cs typeface="Times New Roman" panose="02020603050405020304" pitchFamily="18" charset="0"/>
          </a:endParaRPr>
        </a:p>
      </dgm:t>
    </dgm:pt>
    <dgm:pt modelId="{9EE5AB74-D51C-49B8-A437-D3C340C05B6B}">
      <dgm:prSet/>
      <dgm:spPr/>
      <dgm:t>
        <a:bodyPr/>
        <a:lstStyle/>
        <a:p>
          <a:pPr rtl="0"/>
          <a:r>
            <a:rPr lang="ru-RU" smtClean="0">
              <a:latin typeface="Times New Roman" panose="02020603050405020304" pitchFamily="18" charset="0"/>
              <a:cs typeface="Times New Roman" panose="02020603050405020304" pitchFamily="18" charset="0"/>
            </a:rPr>
            <a:t>используется метод доли от объема продаж, использование производственных функций, методы линейного и динамического программирования, расчет технологической потребности в зависимости от степени изношенности основных фондов, расширения масштабов деятельности, нового строительства.</a:t>
          </a:r>
          <a:endParaRPr lang="ru-RU">
            <a:latin typeface="Times New Roman" panose="02020603050405020304" pitchFamily="18" charset="0"/>
            <a:cs typeface="Times New Roman" panose="02020603050405020304" pitchFamily="18" charset="0"/>
          </a:endParaRPr>
        </a:p>
      </dgm:t>
    </dgm:pt>
    <dgm:pt modelId="{DD3AD217-75C8-445B-9A6C-92D736886777}" type="parTrans" cxnId="{D2338F6D-C15B-4A90-98BD-A5AC947B12A3}">
      <dgm:prSet/>
      <dgm:spPr/>
      <dgm:t>
        <a:bodyPr/>
        <a:lstStyle/>
        <a:p>
          <a:endParaRPr lang="ru-RU">
            <a:latin typeface="Times New Roman" panose="02020603050405020304" pitchFamily="18" charset="0"/>
            <a:cs typeface="Times New Roman" panose="02020603050405020304" pitchFamily="18" charset="0"/>
          </a:endParaRPr>
        </a:p>
      </dgm:t>
    </dgm:pt>
    <dgm:pt modelId="{76E2674D-FB95-4CD1-82DF-18B0E138AEF8}" type="sibTrans" cxnId="{D2338F6D-C15B-4A90-98BD-A5AC947B12A3}">
      <dgm:prSet/>
      <dgm:spPr/>
      <dgm:t>
        <a:bodyPr/>
        <a:lstStyle/>
        <a:p>
          <a:endParaRPr lang="ru-RU">
            <a:latin typeface="Times New Roman" panose="02020603050405020304" pitchFamily="18" charset="0"/>
            <a:cs typeface="Times New Roman" panose="02020603050405020304" pitchFamily="18" charset="0"/>
          </a:endParaRPr>
        </a:p>
      </dgm:t>
    </dgm:pt>
    <dgm:pt modelId="{1D376D70-D8B1-4799-8A5F-EF58F7461C0A}" type="pres">
      <dgm:prSet presAssocID="{19274563-599C-460C-B231-F7C420BB9C69}" presName="Name0" presStyleCnt="0">
        <dgm:presLayoutVars>
          <dgm:dir/>
          <dgm:animLvl val="lvl"/>
          <dgm:resizeHandles val="exact"/>
        </dgm:presLayoutVars>
      </dgm:prSet>
      <dgm:spPr/>
    </dgm:pt>
    <dgm:pt modelId="{613A2DCC-BF26-4101-A5C7-DAAF645D5335}" type="pres">
      <dgm:prSet presAssocID="{14E834C7-124C-47F1-9539-2896134EABD6}" presName="linNode" presStyleCnt="0"/>
      <dgm:spPr/>
    </dgm:pt>
    <dgm:pt modelId="{46D6E84A-D97C-4513-88C1-6EB100FD0FFD}" type="pres">
      <dgm:prSet presAssocID="{14E834C7-124C-47F1-9539-2896134EABD6}" presName="parentText" presStyleLbl="node1" presStyleIdx="0" presStyleCnt="3" custScaleX="223963" custScaleY="65529" custLinFactNeighborX="28135" custLinFactNeighborY="624">
        <dgm:presLayoutVars>
          <dgm:chMax val="1"/>
          <dgm:bulletEnabled val="1"/>
        </dgm:presLayoutVars>
      </dgm:prSet>
      <dgm:spPr/>
    </dgm:pt>
    <dgm:pt modelId="{2CE3F8B7-205F-4246-8A62-CEB80397A7E5}" type="pres">
      <dgm:prSet presAssocID="{AA0DB8CB-4567-4381-8351-894925C9D96B}" presName="sp" presStyleCnt="0"/>
      <dgm:spPr/>
    </dgm:pt>
    <dgm:pt modelId="{31E81885-9EF9-4863-8459-E39E914F2B54}" type="pres">
      <dgm:prSet presAssocID="{6427E243-10B5-4554-968D-E4BA4858DBEB}" presName="linNode" presStyleCnt="0"/>
      <dgm:spPr/>
    </dgm:pt>
    <dgm:pt modelId="{0C5204D7-CA8D-41BC-BB94-67017CAF7586}" type="pres">
      <dgm:prSet presAssocID="{6427E243-10B5-4554-968D-E4BA4858DBEB}" presName="parentText" presStyleLbl="node1" presStyleIdx="1" presStyleCnt="3" custScaleY="77998">
        <dgm:presLayoutVars>
          <dgm:chMax val="1"/>
          <dgm:bulletEnabled val="1"/>
        </dgm:presLayoutVars>
      </dgm:prSet>
      <dgm:spPr/>
    </dgm:pt>
    <dgm:pt modelId="{14939EF0-8B71-4F4C-87AD-A8E39F0FD930}" type="pres">
      <dgm:prSet presAssocID="{6427E243-10B5-4554-968D-E4BA4858DBEB}" presName="descendantText" presStyleLbl="alignAccFollowNode1" presStyleIdx="0" presStyleCnt="2">
        <dgm:presLayoutVars>
          <dgm:bulletEnabled val="1"/>
        </dgm:presLayoutVars>
      </dgm:prSet>
      <dgm:spPr/>
    </dgm:pt>
    <dgm:pt modelId="{EB01444C-F262-4C47-B098-4B6A7E117F38}" type="pres">
      <dgm:prSet presAssocID="{4E7850E6-FE7D-45D7-968F-882B2E4808D8}" presName="sp" presStyleCnt="0"/>
      <dgm:spPr/>
    </dgm:pt>
    <dgm:pt modelId="{06D87A76-08A2-49AB-8638-B71FF21387F8}" type="pres">
      <dgm:prSet presAssocID="{A77E6D62-F66C-4C42-84FA-9C7308A96EDC}" presName="linNode" presStyleCnt="0"/>
      <dgm:spPr/>
    </dgm:pt>
    <dgm:pt modelId="{54776154-5F04-480E-B827-027A58E72CA6}" type="pres">
      <dgm:prSet presAssocID="{A77E6D62-F66C-4C42-84FA-9C7308A96EDC}" presName="parentText" presStyleLbl="node1" presStyleIdx="2" presStyleCnt="3" custScaleY="76966">
        <dgm:presLayoutVars>
          <dgm:chMax val="1"/>
          <dgm:bulletEnabled val="1"/>
        </dgm:presLayoutVars>
      </dgm:prSet>
      <dgm:spPr/>
    </dgm:pt>
    <dgm:pt modelId="{D0AE799D-90E2-4419-A85B-D5301A5F80E7}" type="pres">
      <dgm:prSet presAssocID="{A77E6D62-F66C-4C42-84FA-9C7308A96EDC}" presName="descendantText" presStyleLbl="alignAccFollowNode1" presStyleIdx="1" presStyleCnt="2">
        <dgm:presLayoutVars>
          <dgm:bulletEnabled val="1"/>
        </dgm:presLayoutVars>
      </dgm:prSet>
      <dgm:spPr/>
    </dgm:pt>
  </dgm:ptLst>
  <dgm:cxnLst>
    <dgm:cxn modelId="{A4DD0F4C-4B41-4645-AAC0-A07535870825}" type="presOf" srcId="{19274563-599C-460C-B231-F7C420BB9C69}" destId="{1D376D70-D8B1-4799-8A5F-EF58F7461C0A}" srcOrd="0" destOrd="0" presId="urn:microsoft.com/office/officeart/2005/8/layout/vList5"/>
    <dgm:cxn modelId="{FBB1963F-4AC3-4B94-9A6A-059C071743AA}" type="presOf" srcId="{14E834C7-124C-47F1-9539-2896134EABD6}" destId="{46D6E84A-D97C-4513-88C1-6EB100FD0FFD}" srcOrd="0" destOrd="0" presId="urn:microsoft.com/office/officeart/2005/8/layout/vList5"/>
    <dgm:cxn modelId="{E1A22954-3B80-41DA-A7FA-BB062EC836A5}" srcId="{19274563-599C-460C-B231-F7C420BB9C69}" destId="{6427E243-10B5-4554-968D-E4BA4858DBEB}" srcOrd="1" destOrd="0" parTransId="{E0847C42-5DAC-4069-A6E0-089744799832}" sibTransId="{4E7850E6-FE7D-45D7-968F-882B2E4808D8}"/>
    <dgm:cxn modelId="{282F2F98-67BB-4875-95B2-CADA1A8CC2F8}" srcId="{19274563-599C-460C-B231-F7C420BB9C69}" destId="{14E834C7-124C-47F1-9539-2896134EABD6}" srcOrd="0" destOrd="0" parTransId="{EC2CA258-F878-4447-A16A-CC5A4AA8FD8A}" sibTransId="{AA0DB8CB-4567-4381-8351-894925C9D96B}"/>
    <dgm:cxn modelId="{DAEECF3A-2FBC-4DE5-859C-EC3C83703832}" srcId="{6427E243-10B5-4554-968D-E4BA4858DBEB}" destId="{C063DBFE-1863-4109-9712-BB880465B140}" srcOrd="0" destOrd="0" parTransId="{E85CFB0E-1A74-484B-B724-5525BB6BB510}" sibTransId="{6B03DC3F-184E-4BA2-A9BD-B58017ED332F}"/>
    <dgm:cxn modelId="{11FC5CE4-E8B9-455D-89E9-14085262A5EB}" type="presOf" srcId="{C063DBFE-1863-4109-9712-BB880465B140}" destId="{14939EF0-8B71-4F4C-87AD-A8E39F0FD930}" srcOrd="0" destOrd="0" presId="urn:microsoft.com/office/officeart/2005/8/layout/vList5"/>
    <dgm:cxn modelId="{3BB10EF4-A64F-4A0F-B70A-DB00CF53DB22}" srcId="{19274563-599C-460C-B231-F7C420BB9C69}" destId="{A77E6D62-F66C-4C42-84FA-9C7308A96EDC}" srcOrd="2" destOrd="0" parTransId="{2422C84C-2A72-44E1-AB7D-81E3ACB4AE8C}" sibTransId="{119E7893-F26B-4C9C-AB5B-265ACF4C3831}"/>
    <dgm:cxn modelId="{D2338F6D-C15B-4A90-98BD-A5AC947B12A3}" srcId="{A77E6D62-F66C-4C42-84FA-9C7308A96EDC}" destId="{9EE5AB74-D51C-49B8-A437-D3C340C05B6B}" srcOrd="0" destOrd="0" parTransId="{DD3AD217-75C8-445B-9A6C-92D736886777}" sibTransId="{76E2674D-FB95-4CD1-82DF-18B0E138AEF8}"/>
    <dgm:cxn modelId="{3392F3F8-1E1A-4BCF-9FBC-FC8E1BE8DB9F}" type="presOf" srcId="{9EE5AB74-D51C-49B8-A437-D3C340C05B6B}" destId="{D0AE799D-90E2-4419-A85B-D5301A5F80E7}" srcOrd="0" destOrd="0" presId="urn:microsoft.com/office/officeart/2005/8/layout/vList5"/>
    <dgm:cxn modelId="{8877BB23-673E-426D-9930-EA740F2680A7}" type="presOf" srcId="{A77E6D62-F66C-4C42-84FA-9C7308A96EDC}" destId="{54776154-5F04-480E-B827-027A58E72CA6}" srcOrd="0" destOrd="0" presId="urn:microsoft.com/office/officeart/2005/8/layout/vList5"/>
    <dgm:cxn modelId="{417E583B-4AB0-4C80-B1C7-7B52CB6E8945}" type="presOf" srcId="{6427E243-10B5-4554-968D-E4BA4858DBEB}" destId="{0C5204D7-CA8D-41BC-BB94-67017CAF7586}" srcOrd="0" destOrd="0" presId="urn:microsoft.com/office/officeart/2005/8/layout/vList5"/>
    <dgm:cxn modelId="{7F78E250-C39B-4B87-B4EA-BE8E245A05FC}" type="presParOf" srcId="{1D376D70-D8B1-4799-8A5F-EF58F7461C0A}" destId="{613A2DCC-BF26-4101-A5C7-DAAF645D5335}" srcOrd="0" destOrd="0" presId="urn:microsoft.com/office/officeart/2005/8/layout/vList5"/>
    <dgm:cxn modelId="{17D4E61E-E068-40BF-8F90-5EED3F34C30F}" type="presParOf" srcId="{613A2DCC-BF26-4101-A5C7-DAAF645D5335}" destId="{46D6E84A-D97C-4513-88C1-6EB100FD0FFD}" srcOrd="0" destOrd="0" presId="urn:microsoft.com/office/officeart/2005/8/layout/vList5"/>
    <dgm:cxn modelId="{A5C2E9B6-DD47-4A32-9661-96A848B146E3}" type="presParOf" srcId="{1D376D70-D8B1-4799-8A5F-EF58F7461C0A}" destId="{2CE3F8B7-205F-4246-8A62-CEB80397A7E5}" srcOrd="1" destOrd="0" presId="urn:microsoft.com/office/officeart/2005/8/layout/vList5"/>
    <dgm:cxn modelId="{56214D5A-3DE2-4A5A-949F-8690C439C329}" type="presParOf" srcId="{1D376D70-D8B1-4799-8A5F-EF58F7461C0A}" destId="{31E81885-9EF9-4863-8459-E39E914F2B54}" srcOrd="2" destOrd="0" presId="urn:microsoft.com/office/officeart/2005/8/layout/vList5"/>
    <dgm:cxn modelId="{5800A51C-823F-4D7E-8980-9790C4ECFF55}" type="presParOf" srcId="{31E81885-9EF9-4863-8459-E39E914F2B54}" destId="{0C5204D7-CA8D-41BC-BB94-67017CAF7586}" srcOrd="0" destOrd="0" presId="urn:microsoft.com/office/officeart/2005/8/layout/vList5"/>
    <dgm:cxn modelId="{6F77493E-FB28-4B86-815B-75C647085F98}" type="presParOf" srcId="{31E81885-9EF9-4863-8459-E39E914F2B54}" destId="{14939EF0-8B71-4F4C-87AD-A8E39F0FD930}" srcOrd="1" destOrd="0" presId="urn:microsoft.com/office/officeart/2005/8/layout/vList5"/>
    <dgm:cxn modelId="{8BE5515D-345B-4FAE-AB4E-4B138869F646}" type="presParOf" srcId="{1D376D70-D8B1-4799-8A5F-EF58F7461C0A}" destId="{EB01444C-F262-4C47-B098-4B6A7E117F38}" srcOrd="3" destOrd="0" presId="urn:microsoft.com/office/officeart/2005/8/layout/vList5"/>
    <dgm:cxn modelId="{2FFC92FE-F1A0-406F-9A30-99687FBE8460}" type="presParOf" srcId="{1D376D70-D8B1-4799-8A5F-EF58F7461C0A}" destId="{06D87A76-08A2-49AB-8638-B71FF21387F8}" srcOrd="4" destOrd="0" presId="urn:microsoft.com/office/officeart/2005/8/layout/vList5"/>
    <dgm:cxn modelId="{52DB4FC8-A787-444A-9A4D-9599409740EB}" type="presParOf" srcId="{06D87A76-08A2-49AB-8638-B71FF21387F8}" destId="{54776154-5F04-480E-B827-027A58E72CA6}" srcOrd="0" destOrd="0" presId="urn:microsoft.com/office/officeart/2005/8/layout/vList5"/>
    <dgm:cxn modelId="{1AAAC11E-FD6C-4853-90AE-EC400B7E754E}" type="presParOf" srcId="{06D87A76-08A2-49AB-8638-B71FF21387F8}" destId="{D0AE799D-90E2-4419-A85B-D5301A5F80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69F4C-23B1-4AFD-AE7C-6654D0D2B879}" type="doc">
      <dgm:prSet loTypeId="urn:microsoft.com/office/officeart/2009/3/layout/HorizontalOrganizationChart" loCatId="hierarchy" qsTypeId="urn:microsoft.com/office/officeart/2005/8/quickstyle/3d3" qsCatId="3D" csTypeId="urn:microsoft.com/office/officeart/2005/8/colors/colorful1" csCatId="colorful" phldr="1"/>
      <dgm:spPr/>
      <dgm:t>
        <a:bodyPr/>
        <a:lstStyle/>
        <a:p>
          <a:endParaRPr lang="ru-RU"/>
        </a:p>
      </dgm:t>
    </dgm:pt>
    <dgm:pt modelId="{B28A2F9C-E30F-451A-902F-996ADFEFCB19}">
      <dgm:prSet custT="1"/>
      <dgm:spPr>
        <a:solidFill>
          <a:srgbClr val="002060"/>
        </a:solidFill>
      </dgm:spPr>
      <dgm:t>
        <a:bodyPr/>
        <a:lstStyle/>
        <a:p>
          <a:pPr rtl="0"/>
          <a:r>
            <a:rPr lang="ru-RU" sz="2400" b="1" smtClean="0">
              <a:latin typeface="Times New Roman" panose="02020603050405020304" pitchFamily="18" charset="0"/>
              <a:cs typeface="Times New Roman" panose="02020603050405020304" pitchFamily="18" charset="0"/>
            </a:rPr>
            <a:t>Изменения в чистом оборотном капитале: </a:t>
          </a:r>
          <a:endParaRPr lang="ru-RU" sz="2400" b="1">
            <a:latin typeface="Times New Roman" panose="02020603050405020304" pitchFamily="18" charset="0"/>
            <a:cs typeface="Times New Roman" panose="02020603050405020304" pitchFamily="18" charset="0"/>
          </a:endParaRPr>
        </a:p>
      </dgm:t>
    </dgm:pt>
    <dgm:pt modelId="{496ED828-95F4-4E4B-89CD-1E8B203CB837}" type="parTrans" cxnId="{DC991FDC-772A-4BA8-9643-BAA7E9FDA601}">
      <dgm:prSet/>
      <dgm:spPr/>
      <dgm:t>
        <a:bodyPr/>
        <a:lstStyle/>
        <a:p>
          <a:endParaRPr lang="ru-RU" sz="1800">
            <a:latin typeface="Times New Roman" panose="02020603050405020304" pitchFamily="18" charset="0"/>
            <a:cs typeface="Times New Roman" panose="02020603050405020304" pitchFamily="18" charset="0"/>
          </a:endParaRPr>
        </a:p>
      </dgm:t>
    </dgm:pt>
    <dgm:pt modelId="{7CC46D3D-1F40-4A81-B017-2863E0C73290}" type="sibTrans" cxnId="{DC991FDC-772A-4BA8-9643-BAA7E9FDA601}">
      <dgm:prSet/>
      <dgm:spPr/>
      <dgm:t>
        <a:bodyPr/>
        <a:lstStyle/>
        <a:p>
          <a:endParaRPr lang="ru-RU" sz="1800">
            <a:latin typeface="Times New Roman" panose="02020603050405020304" pitchFamily="18" charset="0"/>
            <a:cs typeface="Times New Roman" panose="02020603050405020304" pitchFamily="18" charset="0"/>
          </a:endParaRPr>
        </a:p>
      </dgm:t>
    </dgm:pt>
    <dgm:pt modelId="{C13D3A43-FE42-49AA-9814-8F5773CEA78A}">
      <dgm:prSet custT="1"/>
      <dgm:spPr/>
      <dgm:t>
        <a:bodyPr/>
        <a:lstStyle/>
        <a:p>
          <a:pPr rtl="0"/>
          <a:r>
            <a:rPr lang="ru-RU" sz="1600" i="0" dirty="0" smtClean="0">
              <a:latin typeface="Times New Roman" panose="02020603050405020304" pitchFamily="18" charset="0"/>
              <a:cs typeface="Times New Roman" panose="02020603050405020304" pitchFamily="18" charset="0"/>
            </a:rPr>
            <a:t>используется балансовый метод, регрессионный анализ, метод скользящих средних, теория игр, методы линейного и нелинейного программирования, расчет финансового и операционного циклов, моделей </a:t>
          </a:r>
          <a:r>
            <a:rPr lang="ru-RU" sz="1600" i="0" dirty="0" err="1" smtClean="0">
              <a:latin typeface="Times New Roman" panose="02020603050405020304" pitchFamily="18" charset="0"/>
              <a:cs typeface="Times New Roman" panose="02020603050405020304" pitchFamily="18" charset="0"/>
            </a:rPr>
            <a:t>Баумола</a:t>
          </a:r>
          <a:r>
            <a:rPr lang="ru-RU" sz="1600" i="0" dirty="0" smtClean="0">
              <a:latin typeface="Times New Roman" panose="02020603050405020304" pitchFamily="18" charset="0"/>
              <a:cs typeface="Times New Roman" panose="02020603050405020304" pitchFamily="18" charset="0"/>
            </a:rPr>
            <a:t> и Миллера-Ора, метод доли от объема продаж, методы моделирования, имитации и факторного анализа.</a:t>
          </a:r>
          <a:endParaRPr lang="ru-RU" sz="1600" i="0" dirty="0">
            <a:latin typeface="Times New Roman" panose="02020603050405020304" pitchFamily="18" charset="0"/>
            <a:cs typeface="Times New Roman" panose="02020603050405020304" pitchFamily="18" charset="0"/>
          </a:endParaRPr>
        </a:p>
      </dgm:t>
    </dgm:pt>
    <dgm:pt modelId="{2059C417-4ABB-4D0B-AA6D-89F36C72BE9C}" type="parTrans" cxnId="{40E12D85-9ADC-44D6-902B-12F8F92AB071}">
      <dgm:prSet/>
      <dgm:spPr/>
      <dgm:t>
        <a:bodyPr/>
        <a:lstStyle/>
        <a:p>
          <a:endParaRPr lang="ru-RU" sz="1800">
            <a:latin typeface="Times New Roman" panose="02020603050405020304" pitchFamily="18" charset="0"/>
            <a:cs typeface="Times New Roman" panose="02020603050405020304" pitchFamily="18" charset="0"/>
          </a:endParaRPr>
        </a:p>
      </dgm:t>
    </dgm:pt>
    <dgm:pt modelId="{313CFBFE-AEAB-424C-A1F1-03454A42119A}" type="sibTrans" cxnId="{40E12D85-9ADC-44D6-902B-12F8F92AB071}">
      <dgm:prSet/>
      <dgm:spPr/>
      <dgm:t>
        <a:bodyPr/>
        <a:lstStyle/>
        <a:p>
          <a:endParaRPr lang="ru-RU" sz="1800">
            <a:latin typeface="Times New Roman" panose="02020603050405020304" pitchFamily="18" charset="0"/>
            <a:cs typeface="Times New Roman" panose="02020603050405020304" pitchFamily="18" charset="0"/>
          </a:endParaRPr>
        </a:p>
      </dgm:t>
    </dgm:pt>
    <dgm:pt modelId="{65206647-F122-44DF-A96C-887D0734C3C5}">
      <dgm:prSet custT="1"/>
      <dgm:spPr>
        <a:solidFill>
          <a:srgbClr val="002060"/>
        </a:solidFill>
      </dgm:spPr>
      <dgm:t>
        <a:bodyPr/>
        <a:lstStyle/>
        <a:p>
          <a:pPr rtl="0"/>
          <a:r>
            <a:rPr lang="ru-RU" sz="2400" b="1" smtClean="0">
              <a:latin typeface="Times New Roman" panose="02020603050405020304" pitchFamily="18" charset="0"/>
              <a:cs typeface="Times New Roman" panose="02020603050405020304" pitchFamily="18" charset="0"/>
            </a:rPr>
            <a:t>Операционные затраты: </a:t>
          </a:r>
          <a:endParaRPr lang="ru-RU" sz="2400" b="1">
            <a:latin typeface="Times New Roman" panose="02020603050405020304" pitchFamily="18" charset="0"/>
            <a:cs typeface="Times New Roman" panose="02020603050405020304" pitchFamily="18" charset="0"/>
          </a:endParaRPr>
        </a:p>
      </dgm:t>
    </dgm:pt>
    <dgm:pt modelId="{1AFEC1FB-6AAD-4E4C-8C72-9467887A4C04}" type="parTrans" cxnId="{F764FD85-6D09-437C-A93E-3C04249B1BC0}">
      <dgm:prSet/>
      <dgm:spPr/>
      <dgm:t>
        <a:bodyPr/>
        <a:lstStyle/>
        <a:p>
          <a:endParaRPr lang="ru-RU" sz="1800">
            <a:latin typeface="Times New Roman" panose="02020603050405020304" pitchFamily="18" charset="0"/>
            <a:cs typeface="Times New Roman" panose="02020603050405020304" pitchFamily="18" charset="0"/>
          </a:endParaRPr>
        </a:p>
      </dgm:t>
    </dgm:pt>
    <dgm:pt modelId="{A535936C-2A74-47F5-A10A-C87373F77B75}" type="sibTrans" cxnId="{F764FD85-6D09-437C-A93E-3C04249B1BC0}">
      <dgm:prSet/>
      <dgm:spPr/>
      <dgm:t>
        <a:bodyPr/>
        <a:lstStyle/>
        <a:p>
          <a:endParaRPr lang="ru-RU" sz="1800">
            <a:latin typeface="Times New Roman" panose="02020603050405020304" pitchFamily="18" charset="0"/>
            <a:cs typeface="Times New Roman" panose="02020603050405020304" pitchFamily="18" charset="0"/>
          </a:endParaRPr>
        </a:p>
      </dgm:t>
    </dgm:pt>
    <dgm:pt modelId="{08B49BF4-F4F5-4679-B082-58DF9B28306F}">
      <dgm:prSet custT="1"/>
      <dgm:spPr/>
      <dgm:t>
        <a:bodyPr/>
        <a:lstStyle/>
        <a:p>
          <a:pPr rtl="0"/>
          <a:r>
            <a:rPr lang="ru-RU" sz="1600" dirty="0" smtClean="0">
              <a:latin typeface="Times New Roman" panose="02020603050405020304" pitchFamily="18" charset="0"/>
              <a:cs typeface="Times New Roman" panose="02020603050405020304" pitchFamily="18" charset="0"/>
            </a:rPr>
            <a:t>используется анализ безубыточности, инженерный и исторический методы оценки затрат, метод определения минимальных и максимальных значений, приемы линейного и сложного регрессионного анализа, экспертные оценки, динамическое программирование.</a:t>
          </a:r>
          <a:endParaRPr lang="ru-RU" sz="1600" dirty="0">
            <a:latin typeface="Times New Roman" panose="02020603050405020304" pitchFamily="18" charset="0"/>
            <a:cs typeface="Times New Roman" panose="02020603050405020304" pitchFamily="18" charset="0"/>
          </a:endParaRPr>
        </a:p>
      </dgm:t>
    </dgm:pt>
    <dgm:pt modelId="{BDDCF508-FBC1-408E-A41E-66B71924C208}" type="parTrans" cxnId="{ADA15FCD-3FD9-4971-BA80-B16A96186527}">
      <dgm:prSet/>
      <dgm:spPr/>
      <dgm:t>
        <a:bodyPr/>
        <a:lstStyle/>
        <a:p>
          <a:endParaRPr lang="ru-RU" sz="1800">
            <a:latin typeface="Times New Roman" panose="02020603050405020304" pitchFamily="18" charset="0"/>
            <a:cs typeface="Times New Roman" panose="02020603050405020304" pitchFamily="18" charset="0"/>
          </a:endParaRPr>
        </a:p>
      </dgm:t>
    </dgm:pt>
    <dgm:pt modelId="{CEEF326C-DF8E-4ED4-ACD6-35DB7913B380}" type="sibTrans" cxnId="{ADA15FCD-3FD9-4971-BA80-B16A96186527}">
      <dgm:prSet/>
      <dgm:spPr/>
      <dgm:t>
        <a:bodyPr/>
        <a:lstStyle/>
        <a:p>
          <a:endParaRPr lang="ru-RU" sz="1800">
            <a:latin typeface="Times New Roman" panose="02020603050405020304" pitchFamily="18" charset="0"/>
            <a:cs typeface="Times New Roman" panose="02020603050405020304" pitchFamily="18" charset="0"/>
          </a:endParaRPr>
        </a:p>
      </dgm:t>
    </dgm:pt>
    <dgm:pt modelId="{49B9C897-8397-425C-B4CE-96976A7B9F4B}">
      <dgm:prSet custT="1"/>
      <dgm:spPr>
        <a:solidFill>
          <a:srgbClr val="002060"/>
        </a:solidFill>
      </dgm:spPr>
      <dgm:t>
        <a:bodyPr/>
        <a:lstStyle/>
        <a:p>
          <a:pPr rtl="0"/>
          <a:r>
            <a:rPr lang="ru-RU" sz="2400" b="1" smtClean="0">
              <a:latin typeface="Times New Roman" panose="02020603050405020304" pitchFamily="18" charset="0"/>
              <a:cs typeface="Times New Roman" panose="02020603050405020304" pitchFamily="18" charset="0"/>
            </a:rPr>
            <a:t>Прочие денежные потоки: </a:t>
          </a:r>
          <a:endParaRPr lang="ru-RU" sz="2400" b="1">
            <a:latin typeface="Times New Roman" panose="02020603050405020304" pitchFamily="18" charset="0"/>
            <a:cs typeface="Times New Roman" panose="02020603050405020304" pitchFamily="18" charset="0"/>
          </a:endParaRPr>
        </a:p>
      </dgm:t>
    </dgm:pt>
    <dgm:pt modelId="{CC3F1028-25B7-4787-8AE1-77FFAC89A85E}" type="parTrans" cxnId="{4769B6E6-B723-46E1-AD1D-947C26C4A1F1}">
      <dgm:prSet/>
      <dgm:spPr/>
      <dgm:t>
        <a:bodyPr/>
        <a:lstStyle/>
        <a:p>
          <a:endParaRPr lang="ru-RU" sz="1800">
            <a:latin typeface="Times New Roman" panose="02020603050405020304" pitchFamily="18" charset="0"/>
            <a:cs typeface="Times New Roman" panose="02020603050405020304" pitchFamily="18" charset="0"/>
          </a:endParaRPr>
        </a:p>
      </dgm:t>
    </dgm:pt>
    <dgm:pt modelId="{F06458BB-AFD4-44F2-9434-6D4401D9538A}" type="sibTrans" cxnId="{4769B6E6-B723-46E1-AD1D-947C26C4A1F1}">
      <dgm:prSet/>
      <dgm:spPr/>
      <dgm:t>
        <a:bodyPr/>
        <a:lstStyle/>
        <a:p>
          <a:endParaRPr lang="ru-RU" sz="1800">
            <a:latin typeface="Times New Roman" panose="02020603050405020304" pitchFamily="18" charset="0"/>
            <a:cs typeface="Times New Roman" panose="02020603050405020304" pitchFamily="18" charset="0"/>
          </a:endParaRPr>
        </a:p>
      </dgm:t>
    </dgm:pt>
    <dgm:pt modelId="{AD0F94ED-9AF5-4F1A-84E8-89BBD2D226B4}">
      <dgm:prSet custT="1"/>
      <dgm:spPr/>
      <dgm:t>
        <a:bodyPr/>
        <a:lstStyle/>
        <a:p>
          <a:pPr rtl="0"/>
          <a:r>
            <a:rPr lang="ru-RU" sz="1600" smtClean="0">
              <a:latin typeface="Times New Roman" panose="02020603050405020304" pitchFamily="18" charset="0"/>
              <a:cs typeface="Times New Roman" panose="02020603050405020304" pitchFamily="18" charset="0"/>
            </a:rPr>
            <a:t>определяются расчетным путем в составе налоговых деклараций, прогнозных бюджетов на предстоящий период и пр.; используются эвристические методы анализа (интуиция, прошлый опыт, экспертные оценки специалистов).</a:t>
          </a:r>
          <a:endParaRPr lang="ru-RU" sz="1600">
            <a:latin typeface="Times New Roman" panose="02020603050405020304" pitchFamily="18" charset="0"/>
            <a:cs typeface="Times New Roman" panose="02020603050405020304" pitchFamily="18" charset="0"/>
          </a:endParaRPr>
        </a:p>
      </dgm:t>
    </dgm:pt>
    <dgm:pt modelId="{5473E3D6-2074-416A-9D4F-5369D52C9439}" type="parTrans" cxnId="{2775D5EE-7EE9-43D9-B2A1-10B483534561}">
      <dgm:prSet/>
      <dgm:spPr/>
      <dgm:t>
        <a:bodyPr/>
        <a:lstStyle/>
        <a:p>
          <a:endParaRPr lang="ru-RU" sz="1800">
            <a:latin typeface="Times New Roman" panose="02020603050405020304" pitchFamily="18" charset="0"/>
            <a:cs typeface="Times New Roman" panose="02020603050405020304" pitchFamily="18" charset="0"/>
          </a:endParaRPr>
        </a:p>
      </dgm:t>
    </dgm:pt>
    <dgm:pt modelId="{35ED2E93-51B2-49D1-8815-FD902D233A91}" type="sibTrans" cxnId="{2775D5EE-7EE9-43D9-B2A1-10B483534561}">
      <dgm:prSet/>
      <dgm:spPr/>
      <dgm:t>
        <a:bodyPr/>
        <a:lstStyle/>
        <a:p>
          <a:endParaRPr lang="ru-RU" sz="1800">
            <a:latin typeface="Times New Roman" panose="02020603050405020304" pitchFamily="18" charset="0"/>
            <a:cs typeface="Times New Roman" panose="02020603050405020304" pitchFamily="18" charset="0"/>
          </a:endParaRPr>
        </a:p>
      </dgm:t>
    </dgm:pt>
    <dgm:pt modelId="{E1A09BCE-BC7B-4EC7-8857-0173EF49AB7E}" type="pres">
      <dgm:prSet presAssocID="{BD469F4C-23B1-4AFD-AE7C-6654D0D2B879}" presName="hierChild1" presStyleCnt="0">
        <dgm:presLayoutVars>
          <dgm:orgChart val="1"/>
          <dgm:chPref val="1"/>
          <dgm:dir/>
          <dgm:animOne val="branch"/>
          <dgm:animLvl val="lvl"/>
          <dgm:resizeHandles/>
        </dgm:presLayoutVars>
      </dgm:prSet>
      <dgm:spPr/>
    </dgm:pt>
    <dgm:pt modelId="{5A46BB46-C353-4DA0-9204-B59507D5B0AE}" type="pres">
      <dgm:prSet presAssocID="{B28A2F9C-E30F-451A-902F-996ADFEFCB19}" presName="hierRoot1" presStyleCnt="0">
        <dgm:presLayoutVars>
          <dgm:hierBranch val="init"/>
        </dgm:presLayoutVars>
      </dgm:prSet>
      <dgm:spPr/>
    </dgm:pt>
    <dgm:pt modelId="{27C2E67D-C415-4C3A-8163-F9936BBCC8B5}" type="pres">
      <dgm:prSet presAssocID="{B28A2F9C-E30F-451A-902F-996ADFEFCB19}" presName="rootComposite1" presStyleCnt="0"/>
      <dgm:spPr/>
    </dgm:pt>
    <dgm:pt modelId="{40774D12-4FB4-4C9A-8297-9A2B39C1A7FD}" type="pres">
      <dgm:prSet presAssocID="{B28A2F9C-E30F-451A-902F-996ADFEFCB19}" presName="rootText1" presStyleLbl="node0" presStyleIdx="0" presStyleCnt="3">
        <dgm:presLayoutVars>
          <dgm:chPref val="3"/>
        </dgm:presLayoutVars>
      </dgm:prSet>
      <dgm:spPr/>
    </dgm:pt>
    <dgm:pt modelId="{36972666-231F-4A6D-BB04-4EF9C0D86191}" type="pres">
      <dgm:prSet presAssocID="{B28A2F9C-E30F-451A-902F-996ADFEFCB19}" presName="rootConnector1" presStyleLbl="node1" presStyleIdx="0" presStyleCnt="0"/>
      <dgm:spPr/>
    </dgm:pt>
    <dgm:pt modelId="{FD4A4EA5-2A32-45D8-ABE2-C6C46CA802EC}" type="pres">
      <dgm:prSet presAssocID="{B28A2F9C-E30F-451A-902F-996ADFEFCB19}" presName="hierChild2" presStyleCnt="0"/>
      <dgm:spPr/>
    </dgm:pt>
    <dgm:pt modelId="{4CFACAEF-2B31-4629-A2CD-820573048F95}" type="pres">
      <dgm:prSet presAssocID="{2059C417-4ABB-4D0B-AA6D-89F36C72BE9C}" presName="Name64" presStyleLbl="parChTrans1D2" presStyleIdx="0" presStyleCnt="3"/>
      <dgm:spPr/>
    </dgm:pt>
    <dgm:pt modelId="{BE449743-0ACE-442E-A14A-7385D0ABC84B}" type="pres">
      <dgm:prSet presAssocID="{C13D3A43-FE42-49AA-9814-8F5773CEA78A}" presName="hierRoot2" presStyleCnt="0">
        <dgm:presLayoutVars>
          <dgm:hierBranch val="init"/>
        </dgm:presLayoutVars>
      </dgm:prSet>
      <dgm:spPr/>
    </dgm:pt>
    <dgm:pt modelId="{9579C981-BEB5-4DAD-BD61-FBC0F5CAE0C9}" type="pres">
      <dgm:prSet presAssocID="{C13D3A43-FE42-49AA-9814-8F5773CEA78A}" presName="rootComposite" presStyleCnt="0"/>
      <dgm:spPr/>
    </dgm:pt>
    <dgm:pt modelId="{32CB1E1C-EC25-4670-A944-FA34A2D15B1F}" type="pres">
      <dgm:prSet presAssocID="{C13D3A43-FE42-49AA-9814-8F5773CEA78A}" presName="rootText" presStyleLbl="node2" presStyleIdx="0" presStyleCnt="3" custScaleX="110308">
        <dgm:presLayoutVars>
          <dgm:chPref val="3"/>
        </dgm:presLayoutVars>
      </dgm:prSet>
      <dgm:spPr/>
    </dgm:pt>
    <dgm:pt modelId="{53D7A293-7620-4DB1-86EB-4E05AC6E5347}" type="pres">
      <dgm:prSet presAssocID="{C13D3A43-FE42-49AA-9814-8F5773CEA78A}" presName="rootConnector" presStyleLbl="node2" presStyleIdx="0" presStyleCnt="3"/>
      <dgm:spPr/>
    </dgm:pt>
    <dgm:pt modelId="{4B52AE9C-D99E-4E2A-A39D-2261689C5BF3}" type="pres">
      <dgm:prSet presAssocID="{C13D3A43-FE42-49AA-9814-8F5773CEA78A}" presName="hierChild4" presStyleCnt="0"/>
      <dgm:spPr/>
    </dgm:pt>
    <dgm:pt modelId="{115D576F-8A23-40A9-BC07-613F456A02BE}" type="pres">
      <dgm:prSet presAssocID="{C13D3A43-FE42-49AA-9814-8F5773CEA78A}" presName="hierChild5" presStyleCnt="0"/>
      <dgm:spPr/>
    </dgm:pt>
    <dgm:pt modelId="{E4DFCC15-C77C-4521-8E66-A9B0E6BCA2F7}" type="pres">
      <dgm:prSet presAssocID="{B28A2F9C-E30F-451A-902F-996ADFEFCB19}" presName="hierChild3" presStyleCnt="0"/>
      <dgm:spPr/>
    </dgm:pt>
    <dgm:pt modelId="{A5C76857-5762-48D1-AD81-CDA495667FEC}" type="pres">
      <dgm:prSet presAssocID="{65206647-F122-44DF-A96C-887D0734C3C5}" presName="hierRoot1" presStyleCnt="0">
        <dgm:presLayoutVars>
          <dgm:hierBranch val="init"/>
        </dgm:presLayoutVars>
      </dgm:prSet>
      <dgm:spPr/>
    </dgm:pt>
    <dgm:pt modelId="{8752FCE5-43F9-4733-B43E-EA66EB7DBCF3}" type="pres">
      <dgm:prSet presAssocID="{65206647-F122-44DF-A96C-887D0734C3C5}" presName="rootComposite1" presStyleCnt="0"/>
      <dgm:spPr/>
    </dgm:pt>
    <dgm:pt modelId="{581C49E4-E7F2-492B-B928-FDCF58112C92}" type="pres">
      <dgm:prSet presAssocID="{65206647-F122-44DF-A96C-887D0734C3C5}" presName="rootText1" presStyleLbl="node0" presStyleIdx="1" presStyleCnt="3">
        <dgm:presLayoutVars>
          <dgm:chPref val="3"/>
        </dgm:presLayoutVars>
      </dgm:prSet>
      <dgm:spPr/>
    </dgm:pt>
    <dgm:pt modelId="{D9D56CF3-97C4-4F63-9C6A-18DC88E2BAFC}" type="pres">
      <dgm:prSet presAssocID="{65206647-F122-44DF-A96C-887D0734C3C5}" presName="rootConnector1" presStyleLbl="node1" presStyleIdx="0" presStyleCnt="0"/>
      <dgm:spPr/>
    </dgm:pt>
    <dgm:pt modelId="{10122BEA-CF09-4593-B478-6EE68D5FB50A}" type="pres">
      <dgm:prSet presAssocID="{65206647-F122-44DF-A96C-887D0734C3C5}" presName="hierChild2" presStyleCnt="0"/>
      <dgm:spPr/>
    </dgm:pt>
    <dgm:pt modelId="{B5735C2C-597D-4D33-A025-E234FAAC58CE}" type="pres">
      <dgm:prSet presAssocID="{BDDCF508-FBC1-408E-A41E-66B71924C208}" presName="Name64" presStyleLbl="parChTrans1D2" presStyleIdx="1" presStyleCnt="3"/>
      <dgm:spPr/>
    </dgm:pt>
    <dgm:pt modelId="{0BE73070-2C3B-4FFA-9E3C-0E2C2597C719}" type="pres">
      <dgm:prSet presAssocID="{08B49BF4-F4F5-4679-B082-58DF9B28306F}" presName="hierRoot2" presStyleCnt="0">
        <dgm:presLayoutVars>
          <dgm:hierBranch val="init"/>
        </dgm:presLayoutVars>
      </dgm:prSet>
      <dgm:spPr/>
    </dgm:pt>
    <dgm:pt modelId="{B3A75011-2865-4EE4-BC54-24F6CF2551A6}" type="pres">
      <dgm:prSet presAssocID="{08B49BF4-F4F5-4679-B082-58DF9B28306F}" presName="rootComposite" presStyleCnt="0"/>
      <dgm:spPr/>
    </dgm:pt>
    <dgm:pt modelId="{B490B6FF-B814-4477-826A-53CC0D21CF28}" type="pres">
      <dgm:prSet presAssocID="{08B49BF4-F4F5-4679-B082-58DF9B28306F}" presName="rootText" presStyleLbl="node2" presStyleIdx="1" presStyleCnt="3" custScaleX="110819">
        <dgm:presLayoutVars>
          <dgm:chPref val="3"/>
        </dgm:presLayoutVars>
      </dgm:prSet>
      <dgm:spPr/>
    </dgm:pt>
    <dgm:pt modelId="{2C1594AD-A7A6-4F3A-A80C-F396B1F73466}" type="pres">
      <dgm:prSet presAssocID="{08B49BF4-F4F5-4679-B082-58DF9B28306F}" presName="rootConnector" presStyleLbl="node2" presStyleIdx="1" presStyleCnt="3"/>
      <dgm:spPr/>
    </dgm:pt>
    <dgm:pt modelId="{5B56D9E2-7EA5-445D-B9F5-C312D56FDAAE}" type="pres">
      <dgm:prSet presAssocID="{08B49BF4-F4F5-4679-B082-58DF9B28306F}" presName="hierChild4" presStyleCnt="0"/>
      <dgm:spPr/>
    </dgm:pt>
    <dgm:pt modelId="{2A0CD327-225A-4DD4-A181-AB5C81161D69}" type="pres">
      <dgm:prSet presAssocID="{08B49BF4-F4F5-4679-B082-58DF9B28306F}" presName="hierChild5" presStyleCnt="0"/>
      <dgm:spPr/>
    </dgm:pt>
    <dgm:pt modelId="{E1AB28E6-9711-4796-A3CF-D84B9BE80509}" type="pres">
      <dgm:prSet presAssocID="{65206647-F122-44DF-A96C-887D0734C3C5}" presName="hierChild3" presStyleCnt="0"/>
      <dgm:spPr/>
    </dgm:pt>
    <dgm:pt modelId="{9621E9DA-F1B0-4FC0-B7A6-DB61E7C43EFE}" type="pres">
      <dgm:prSet presAssocID="{49B9C897-8397-425C-B4CE-96976A7B9F4B}" presName="hierRoot1" presStyleCnt="0">
        <dgm:presLayoutVars>
          <dgm:hierBranch val="init"/>
        </dgm:presLayoutVars>
      </dgm:prSet>
      <dgm:spPr/>
    </dgm:pt>
    <dgm:pt modelId="{92B007A9-2A37-49AD-BA24-5813C9382664}" type="pres">
      <dgm:prSet presAssocID="{49B9C897-8397-425C-B4CE-96976A7B9F4B}" presName="rootComposite1" presStyleCnt="0"/>
      <dgm:spPr/>
    </dgm:pt>
    <dgm:pt modelId="{CDF9A63A-5299-4A3C-A5D3-FCFEF89666AF}" type="pres">
      <dgm:prSet presAssocID="{49B9C897-8397-425C-B4CE-96976A7B9F4B}" presName="rootText1" presStyleLbl="node0" presStyleIdx="2" presStyleCnt="3">
        <dgm:presLayoutVars>
          <dgm:chPref val="3"/>
        </dgm:presLayoutVars>
      </dgm:prSet>
      <dgm:spPr/>
    </dgm:pt>
    <dgm:pt modelId="{0430106E-216E-4D5E-8000-6E1E0753E7C0}" type="pres">
      <dgm:prSet presAssocID="{49B9C897-8397-425C-B4CE-96976A7B9F4B}" presName="rootConnector1" presStyleLbl="node1" presStyleIdx="0" presStyleCnt="0"/>
      <dgm:spPr/>
    </dgm:pt>
    <dgm:pt modelId="{6D322DBD-27DE-4322-9BFB-3E287A3C6E88}" type="pres">
      <dgm:prSet presAssocID="{49B9C897-8397-425C-B4CE-96976A7B9F4B}" presName="hierChild2" presStyleCnt="0"/>
      <dgm:spPr/>
    </dgm:pt>
    <dgm:pt modelId="{5DB612BE-81FA-4654-A74C-42A95EF1DD99}" type="pres">
      <dgm:prSet presAssocID="{5473E3D6-2074-416A-9D4F-5369D52C9439}" presName="Name64" presStyleLbl="parChTrans1D2" presStyleIdx="2" presStyleCnt="3"/>
      <dgm:spPr/>
    </dgm:pt>
    <dgm:pt modelId="{BF07DC75-2D55-4ABF-8023-63C7D348339B}" type="pres">
      <dgm:prSet presAssocID="{AD0F94ED-9AF5-4F1A-84E8-89BBD2D226B4}" presName="hierRoot2" presStyleCnt="0">
        <dgm:presLayoutVars>
          <dgm:hierBranch val="init"/>
        </dgm:presLayoutVars>
      </dgm:prSet>
      <dgm:spPr/>
    </dgm:pt>
    <dgm:pt modelId="{4B1B7554-435D-4AC4-B406-2FA9A724E645}" type="pres">
      <dgm:prSet presAssocID="{AD0F94ED-9AF5-4F1A-84E8-89BBD2D226B4}" presName="rootComposite" presStyleCnt="0"/>
      <dgm:spPr/>
    </dgm:pt>
    <dgm:pt modelId="{9081839E-004A-4ECA-A314-C5B36CECAB69}" type="pres">
      <dgm:prSet presAssocID="{AD0F94ED-9AF5-4F1A-84E8-89BBD2D226B4}" presName="rootText" presStyleLbl="node2" presStyleIdx="2" presStyleCnt="3" custScaleX="111582">
        <dgm:presLayoutVars>
          <dgm:chPref val="3"/>
        </dgm:presLayoutVars>
      </dgm:prSet>
      <dgm:spPr/>
    </dgm:pt>
    <dgm:pt modelId="{7A82F9CF-58A6-4E31-812E-5AAA0ABA98F4}" type="pres">
      <dgm:prSet presAssocID="{AD0F94ED-9AF5-4F1A-84E8-89BBD2D226B4}" presName="rootConnector" presStyleLbl="node2" presStyleIdx="2" presStyleCnt="3"/>
      <dgm:spPr/>
    </dgm:pt>
    <dgm:pt modelId="{45D82B56-726E-441C-9867-84D44AC706EB}" type="pres">
      <dgm:prSet presAssocID="{AD0F94ED-9AF5-4F1A-84E8-89BBD2D226B4}" presName="hierChild4" presStyleCnt="0"/>
      <dgm:spPr/>
    </dgm:pt>
    <dgm:pt modelId="{DA5A29AD-CAEF-4F03-85AC-8396C86B1CCC}" type="pres">
      <dgm:prSet presAssocID="{AD0F94ED-9AF5-4F1A-84E8-89BBD2D226B4}" presName="hierChild5" presStyleCnt="0"/>
      <dgm:spPr/>
    </dgm:pt>
    <dgm:pt modelId="{F6B52675-1B1A-4766-9465-0928099C2484}" type="pres">
      <dgm:prSet presAssocID="{49B9C897-8397-425C-B4CE-96976A7B9F4B}" presName="hierChild3" presStyleCnt="0"/>
      <dgm:spPr/>
    </dgm:pt>
  </dgm:ptLst>
  <dgm:cxnLst>
    <dgm:cxn modelId="{977B8A81-1DA0-4AFD-B864-25AA02F0C283}" type="presOf" srcId="{BDDCF508-FBC1-408E-A41E-66B71924C208}" destId="{B5735C2C-597D-4D33-A025-E234FAAC58CE}" srcOrd="0" destOrd="0" presId="urn:microsoft.com/office/officeart/2009/3/layout/HorizontalOrganizationChart"/>
    <dgm:cxn modelId="{B90122AD-59C5-4FE9-86A7-49601C5F8CA8}" type="presOf" srcId="{AD0F94ED-9AF5-4F1A-84E8-89BBD2D226B4}" destId="{9081839E-004A-4ECA-A314-C5B36CECAB69}" srcOrd="0" destOrd="0" presId="urn:microsoft.com/office/officeart/2009/3/layout/HorizontalOrganizationChart"/>
    <dgm:cxn modelId="{5F39AA83-E17D-444D-A1DD-8F762F635060}" type="presOf" srcId="{65206647-F122-44DF-A96C-887D0734C3C5}" destId="{D9D56CF3-97C4-4F63-9C6A-18DC88E2BAFC}" srcOrd="1" destOrd="0" presId="urn:microsoft.com/office/officeart/2009/3/layout/HorizontalOrganizationChart"/>
    <dgm:cxn modelId="{28311394-66F2-4E00-BDAE-8DEC40CEF2DB}" type="presOf" srcId="{B28A2F9C-E30F-451A-902F-996ADFEFCB19}" destId="{36972666-231F-4A6D-BB04-4EF9C0D86191}" srcOrd="1" destOrd="0" presId="urn:microsoft.com/office/officeart/2009/3/layout/HorizontalOrganizationChart"/>
    <dgm:cxn modelId="{40E12D85-9ADC-44D6-902B-12F8F92AB071}" srcId="{B28A2F9C-E30F-451A-902F-996ADFEFCB19}" destId="{C13D3A43-FE42-49AA-9814-8F5773CEA78A}" srcOrd="0" destOrd="0" parTransId="{2059C417-4ABB-4D0B-AA6D-89F36C72BE9C}" sibTransId="{313CFBFE-AEAB-424C-A1F1-03454A42119A}"/>
    <dgm:cxn modelId="{09AFCD9B-0A44-4E89-98AC-3D8CF241DB2B}" type="presOf" srcId="{AD0F94ED-9AF5-4F1A-84E8-89BBD2D226B4}" destId="{7A82F9CF-58A6-4E31-812E-5AAA0ABA98F4}" srcOrd="1" destOrd="0" presId="urn:microsoft.com/office/officeart/2009/3/layout/HorizontalOrganizationChart"/>
    <dgm:cxn modelId="{82A8CDBF-324D-4BF1-8B02-FC6C5793A9AC}" type="presOf" srcId="{08B49BF4-F4F5-4679-B082-58DF9B28306F}" destId="{B490B6FF-B814-4477-826A-53CC0D21CF28}" srcOrd="0" destOrd="0" presId="urn:microsoft.com/office/officeart/2009/3/layout/HorizontalOrganizationChart"/>
    <dgm:cxn modelId="{C65EBD75-8A65-484F-BB62-F9E1ABFF6B70}" type="presOf" srcId="{49B9C897-8397-425C-B4CE-96976A7B9F4B}" destId="{0430106E-216E-4D5E-8000-6E1E0753E7C0}" srcOrd="1" destOrd="0" presId="urn:microsoft.com/office/officeart/2009/3/layout/HorizontalOrganizationChart"/>
    <dgm:cxn modelId="{A5C664DE-C89C-44A5-9EE8-37711AA95986}" type="presOf" srcId="{C13D3A43-FE42-49AA-9814-8F5773CEA78A}" destId="{53D7A293-7620-4DB1-86EB-4E05AC6E5347}" srcOrd="1" destOrd="0" presId="urn:microsoft.com/office/officeart/2009/3/layout/HorizontalOrganizationChart"/>
    <dgm:cxn modelId="{DC991FDC-772A-4BA8-9643-BAA7E9FDA601}" srcId="{BD469F4C-23B1-4AFD-AE7C-6654D0D2B879}" destId="{B28A2F9C-E30F-451A-902F-996ADFEFCB19}" srcOrd="0" destOrd="0" parTransId="{496ED828-95F4-4E4B-89CD-1E8B203CB837}" sibTransId="{7CC46D3D-1F40-4A81-B017-2863E0C73290}"/>
    <dgm:cxn modelId="{AFB8FA77-853A-497A-92BB-8A3349D2FEC4}" type="presOf" srcId="{BD469F4C-23B1-4AFD-AE7C-6654D0D2B879}" destId="{E1A09BCE-BC7B-4EC7-8857-0173EF49AB7E}" srcOrd="0" destOrd="0" presId="urn:microsoft.com/office/officeart/2009/3/layout/HorizontalOrganizationChart"/>
    <dgm:cxn modelId="{ADA15FCD-3FD9-4971-BA80-B16A96186527}" srcId="{65206647-F122-44DF-A96C-887D0734C3C5}" destId="{08B49BF4-F4F5-4679-B082-58DF9B28306F}" srcOrd="0" destOrd="0" parTransId="{BDDCF508-FBC1-408E-A41E-66B71924C208}" sibTransId="{CEEF326C-DF8E-4ED4-ACD6-35DB7913B380}"/>
    <dgm:cxn modelId="{B8F34292-1043-450E-B9DE-BCE7E23C67C3}" type="presOf" srcId="{08B49BF4-F4F5-4679-B082-58DF9B28306F}" destId="{2C1594AD-A7A6-4F3A-A80C-F396B1F73466}" srcOrd="1" destOrd="0" presId="urn:microsoft.com/office/officeart/2009/3/layout/HorizontalOrganizationChart"/>
    <dgm:cxn modelId="{AA2B6545-341F-4FA9-AA59-4A24DACA6AA1}" type="presOf" srcId="{5473E3D6-2074-416A-9D4F-5369D52C9439}" destId="{5DB612BE-81FA-4654-A74C-42A95EF1DD99}" srcOrd="0" destOrd="0" presId="urn:microsoft.com/office/officeart/2009/3/layout/HorizontalOrganizationChart"/>
    <dgm:cxn modelId="{10DE315D-35B3-40FB-85CF-146F737F2556}" type="presOf" srcId="{B28A2F9C-E30F-451A-902F-996ADFEFCB19}" destId="{40774D12-4FB4-4C9A-8297-9A2B39C1A7FD}" srcOrd="0" destOrd="0" presId="urn:microsoft.com/office/officeart/2009/3/layout/HorizontalOrganizationChart"/>
    <dgm:cxn modelId="{F764FD85-6D09-437C-A93E-3C04249B1BC0}" srcId="{BD469F4C-23B1-4AFD-AE7C-6654D0D2B879}" destId="{65206647-F122-44DF-A96C-887D0734C3C5}" srcOrd="1" destOrd="0" parTransId="{1AFEC1FB-6AAD-4E4C-8C72-9467887A4C04}" sibTransId="{A535936C-2A74-47F5-A10A-C87373F77B75}"/>
    <dgm:cxn modelId="{7674CD1E-807E-4AC5-A819-4CFE1C069615}" type="presOf" srcId="{C13D3A43-FE42-49AA-9814-8F5773CEA78A}" destId="{32CB1E1C-EC25-4670-A944-FA34A2D15B1F}" srcOrd="0" destOrd="0" presId="urn:microsoft.com/office/officeart/2009/3/layout/HorizontalOrganizationChart"/>
    <dgm:cxn modelId="{4769B6E6-B723-46E1-AD1D-947C26C4A1F1}" srcId="{BD469F4C-23B1-4AFD-AE7C-6654D0D2B879}" destId="{49B9C897-8397-425C-B4CE-96976A7B9F4B}" srcOrd="2" destOrd="0" parTransId="{CC3F1028-25B7-4787-8AE1-77FFAC89A85E}" sibTransId="{F06458BB-AFD4-44F2-9434-6D4401D9538A}"/>
    <dgm:cxn modelId="{02C2CBE9-7A23-4933-A2EA-E4A168CA0BD6}" type="presOf" srcId="{2059C417-4ABB-4D0B-AA6D-89F36C72BE9C}" destId="{4CFACAEF-2B31-4629-A2CD-820573048F95}" srcOrd="0" destOrd="0" presId="urn:microsoft.com/office/officeart/2009/3/layout/HorizontalOrganizationChart"/>
    <dgm:cxn modelId="{6999948F-D51D-4D2A-B5D8-29EC3A980CF0}" type="presOf" srcId="{65206647-F122-44DF-A96C-887D0734C3C5}" destId="{581C49E4-E7F2-492B-B928-FDCF58112C92}" srcOrd="0" destOrd="0" presId="urn:microsoft.com/office/officeart/2009/3/layout/HorizontalOrganizationChart"/>
    <dgm:cxn modelId="{2775D5EE-7EE9-43D9-B2A1-10B483534561}" srcId="{49B9C897-8397-425C-B4CE-96976A7B9F4B}" destId="{AD0F94ED-9AF5-4F1A-84E8-89BBD2D226B4}" srcOrd="0" destOrd="0" parTransId="{5473E3D6-2074-416A-9D4F-5369D52C9439}" sibTransId="{35ED2E93-51B2-49D1-8815-FD902D233A91}"/>
    <dgm:cxn modelId="{8366E012-28F9-417B-9478-A4E77D098B6B}" type="presOf" srcId="{49B9C897-8397-425C-B4CE-96976A7B9F4B}" destId="{CDF9A63A-5299-4A3C-A5D3-FCFEF89666AF}" srcOrd="0" destOrd="0" presId="urn:microsoft.com/office/officeart/2009/3/layout/HorizontalOrganizationChart"/>
    <dgm:cxn modelId="{318BC7C4-6103-4ECD-BA44-CBA8F13899E4}" type="presParOf" srcId="{E1A09BCE-BC7B-4EC7-8857-0173EF49AB7E}" destId="{5A46BB46-C353-4DA0-9204-B59507D5B0AE}" srcOrd="0" destOrd="0" presId="urn:microsoft.com/office/officeart/2009/3/layout/HorizontalOrganizationChart"/>
    <dgm:cxn modelId="{AA7E52F5-41F8-44F7-AE27-E7D3B7EF806A}" type="presParOf" srcId="{5A46BB46-C353-4DA0-9204-B59507D5B0AE}" destId="{27C2E67D-C415-4C3A-8163-F9936BBCC8B5}" srcOrd="0" destOrd="0" presId="urn:microsoft.com/office/officeart/2009/3/layout/HorizontalOrganizationChart"/>
    <dgm:cxn modelId="{46190579-0C4F-4A51-A03A-65AFF888F348}" type="presParOf" srcId="{27C2E67D-C415-4C3A-8163-F9936BBCC8B5}" destId="{40774D12-4FB4-4C9A-8297-9A2B39C1A7FD}" srcOrd="0" destOrd="0" presId="urn:microsoft.com/office/officeart/2009/3/layout/HorizontalOrganizationChart"/>
    <dgm:cxn modelId="{5D033DF3-B695-430C-8E49-A5C2866918ED}" type="presParOf" srcId="{27C2E67D-C415-4C3A-8163-F9936BBCC8B5}" destId="{36972666-231F-4A6D-BB04-4EF9C0D86191}" srcOrd="1" destOrd="0" presId="urn:microsoft.com/office/officeart/2009/3/layout/HorizontalOrganizationChart"/>
    <dgm:cxn modelId="{9EB32A99-612B-4D06-9530-D699E8036125}" type="presParOf" srcId="{5A46BB46-C353-4DA0-9204-B59507D5B0AE}" destId="{FD4A4EA5-2A32-45D8-ABE2-C6C46CA802EC}" srcOrd="1" destOrd="0" presId="urn:microsoft.com/office/officeart/2009/3/layout/HorizontalOrganizationChart"/>
    <dgm:cxn modelId="{06BBC230-3561-4BB4-8508-C5EE9EFE9E46}" type="presParOf" srcId="{FD4A4EA5-2A32-45D8-ABE2-C6C46CA802EC}" destId="{4CFACAEF-2B31-4629-A2CD-820573048F95}" srcOrd="0" destOrd="0" presId="urn:microsoft.com/office/officeart/2009/3/layout/HorizontalOrganizationChart"/>
    <dgm:cxn modelId="{789CF2FE-FECE-49B3-97A2-49AE07352B23}" type="presParOf" srcId="{FD4A4EA5-2A32-45D8-ABE2-C6C46CA802EC}" destId="{BE449743-0ACE-442E-A14A-7385D0ABC84B}" srcOrd="1" destOrd="0" presId="urn:microsoft.com/office/officeart/2009/3/layout/HorizontalOrganizationChart"/>
    <dgm:cxn modelId="{0DB3B329-2421-4C9E-9383-D5374EC3519F}" type="presParOf" srcId="{BE449743-0ACE-442E-A14A-7385D0ABC84B}" destId="{9579C981-BEB5-4DAD-BD61-FBC0F5CAE0C9}" srcOrd="0" destOrd="0" presId="urn:microsoft.com/office/officeart/2009/3/layout/HorizontalOrganizationChart"/>
    <dgm:cxn modelId="{5D294ED5-2EC6-4F58-B8B8-8104C0A15800}" type="presParOf" srcId="{9579C981-BEB5-4DAD-BD61-FBC0F5CAE0C9}" destId="{32CB1E1C-EC25-4670-A944-FA34A2D15B1F}" srcOrd="0" destOrd="0" presId="urn:microsoft.com/office/officeart/2009/3/layout/HorizontalOrganizationChart"/>
    <dgm:cxn modelId="{708E6F34-0248-4A95-8CF1-25EEF07A968C}" type="presParOf" srcId="{9579C981-BEB5-4DAD-BD61-FBC0F5CAE0C9}" destId="{53D7A293-7620-4DB1-86EB-4E05AC6E5347}" srcOrd="1" destOrd="0" presId="urn:microsoft.com/office/officeart/2009/3/layout/HorizontalOrganizationChart"/>
    <dgm:cxn modelId="{C31D17CA-4AA5-4A06-A684-E07809FD53CE}" type="presParOf" srcId="{BE449743-0ACE-442E-A14A-7385D0ABC84B}" destId="{4B52AE9C-D99E-4E2A-A39D-2261689C5BF3}" srcOrd="1" destOrd="0" presId="urn:microsoft.com/office/officeart/2009/3/layout/HorizontalOrganizationChart"/>
    <dgm:cxn modelId="{35FA65EB-D676-4CF1-89FF-0C658D9E636C}" type="presParOf" srcId="{BE449743-0ACE-442E-A14A-7385D0ABC84B}" destId="{115D576F-8A23-40A9-BC07-613F456A02BE}" srcOrd="2" destOrd="0" presId="urn:microsoft.com/office/officeart/2009/3/layout/HorizontalOrganizationChart"/>
    <dgm:cxn modelId="{907FDC92-94FF-48D7-8097-1394560487DD}" type="presParOf" srcId="{5A46BB46-C353-4DA0-9204-B59507D5B0AE}" destId="{E4DFCC15-C77C-4521-8E66-A9B0E6BCA2F7}" srcOrd="2" destOrd="0" presId="urn:microsoft.com/office/officeart/2009/3/layout/HorizontalOrganizationChart"/>
    <dgm:cxn modelId="{002173D3-AC13-421C-A4D9-FAD7962C3683}" type="presParOf" srcId="{E1A09BCE-BC7B-4EC7-8857-0173EF49AB7E}" destId="{A5C76857-5762-48D1-AD81-CDA495667FEC}" srcOrd="1" destOrd="0" presId="urn:microsoft.com/office/officeart/2009/3/layout/HorizontalOrganizationChart"/>
    <dgm:cxn modelId="{4BB461F1-2614-4F72-85C2-EEA876AE0FF2}" type="presParOf" srcId="{A5C76857-5762-48D1-AD81-CDA495667FEC}" destId="{8752FCE5-43F9-4733-B43E-EA66EB7DBCF3}" srcOrd="0" destOrd="0" presId="urn:microsoft.com/office/officeart/2009/3/layout/HorizontalOrganizationChart"/>
    <dgm:cxn modelId="{CD56FF0A-D795-42AC-A1F9-5162E6AC84EA}" type="presParOf" srcId="{8752FCE5-43F9-4733-B43E-EA66EB7DBCF3}" destId="{581C49E4-E7F2-492B-B928-FDCF58112C92}" srcOrd="0" destOrd="0" presId="urn:microsoft.com/office/officeart/2009/3/layout/HorizontalOrganizationChart"/>
    <dgm:cxn modelId="{8D76289F-7E4D-4AC9-9A5F-D3C68FC0D75D}" type="presParOf" srcId="{8752FCE5-43F9-4733-B43E-EA66EB7DBCF3}" destId="{D9D56CF3-97C4-4F63-9C6A-18DC88E2BAFC}" srcOrd="1" destOrd="0" presId="urn:microsoft.com/office/officeart/2009/3/layout/HorizontalOrganizationChart"/>
    <dgm:cxn modelId="{89149DD4-018F-4C8D-8CCA-E5AE2B12794E}" type="presParOf" srcId="{A5C76857-5762-48D1-AD81-CDA495667FEC}" destId="{10122BEA-CF09-4593-B478-6EE68D5FB50A}" srcOrd="1" destOrd="0" presId="urn:microsoft.com/office/officeart/2009/3/layout/HorizontalOrganizationChart"/>
    <dgm:cxn modelId="{AB74F76B-AF55-4EE4-8D9B-E4F335A92FE4}" type="presParOf" srcId="{10122BEA-CF09-4593-B478-6EE68D5FB50A}" destId="{B5735C2C-597D-4D33-A025-E234FAAC58CE}" srcOrd="0" destOrd="0" presId="urn:microsoft.com/office/officeart/2009/3/layout/HorizontalOrganizationChart"/>
    <dgm:cxn modelId="{C826D300-6BEB-49E8-B487-5694CA4FA994}" type="presParOf" srcId="{10122BEA-CF09-4593-B478-6EE68D5FB50A}" destId="{0BE73070-2C3B-4FFA-9E3C-0E2C2597C719}" srcOrd="1" destOrd="0" presId="urn:microsoft.com/office/officeart/2009/3/layout/HorizontalOrganizationChart"/>
    <dgm:cxn modelId="{811F6A14-B84B-44C8-AF20-337936CB6FF4}" type="presParOf" srcId="{0BE73070-2C3B-4FFA-9E3C-0E2C2597C719}" destId="{B3A75011-2865-4EE4-BC54-24F6CF2551A6}" srcOrd="0" destOrd="0" presId="urn:microsoft.com/office/officeart/2009/3/layout/HorizontalOrganizationChart"/>
    <dgm:cxn modelId="{BBAEE057-D19F-48BD-91C8-6797249A3E87}" type="presParOf" srcId="{B3A75011-2865-4EE4-BC54-24F6CF2551A6}" destId="{B490B6FF-B814-4477-826A-53CC0D21CF28}" srcOrd="0" destOrd="0" presId="urn:microsoft.com/office/officeart/2009/3/layout/HorizontalOrganizationChart"/>
    <dgm:cxn modelId="{D7B6EBBA-5EF0-479C-8754-0D1834EA2DD5}" type="presParOf" srcId="{B3A75011-2865-4EE4-BC54-24F6CF2551A6}" destId="{2C1594AD-A7A6-4F3A-A80C-F396B1F73466}" srcOrd="1" destOrd="0" presId="urn:microsoft.com/office/officeart/2009/3/layout/HorizontalOrganizationChart"/>
    <dgm:cxn modelId="{65F6DDD1-DCA4-48F9-960B-79B253A83C3A}" type="presParOf" srcId="{0BE73070-2C3B-4FFA-9E3C-0E2C2597C719}" destId="{5B56D9E2-7EA5-445D-B9F5-C312D56FDAAE}" srcOrd="1" destOrd="0" presId="urn:microsoft.com/office/officeart/2009/3/layout/HorizontalOrganizationChart"/>
    <dgm:cxn modelId="{C2952CEF-7615-4293-B5FB-EE3A50069358}" type="presParOf" srcId="{0BE73070-2C3B-4FFA-9E3C-0E2C2597C719}" destId="{2A0CD327-225A-4DD4-A181-AB5C81161D69}" srcOrd="2" destOrd="0" presId="urn:microsoft.com/office/officeart/2009/3/layout/HorizontalOrganizationChart"/>
    <dgm:cxn modelId="{D27E09C2-3570-4F56-92FD-35514D0A6D44}" type="presParOf" srcId="{A5C76857-5762-48D1-AD81-CDA495667FEC}" destId="{E1AB28E6-9711-4796-A3CF-D84B9BE80509}" srcOrd="2" destOrd="0" presId="urn:microsoft.com/office/officeart/2009/3/layout/HorizontalOrganizationChart"/>
    <dgm:cxn modelId="{9A1ED71C-B068-4D9E-B278-6125C3ED9EAB}" type="presParOf" srcId="{E1A09BCE-BC7B-4EC7-8857-0173EF49AB7E}" destId="{9621E9DA-F1B0-4FC0-B7A6-DB61E7C43EFE}" srcOrd="2" destOrd="0" presId="urn:microsoft.com/office/officeart/2009/3/layout/HorizontalOrganizationChart"/>
    <dgm:cxn modelId="{8CB342B6-3E04-40B9-BECA-13F9C39BD921}" type="presParOf" srcId="{9621E9DA-F1B0-4FC0-B7A6-DB61E7C43EFE}" destId="{92B007A9-2A37-49AD-BA24-5813C9382664}" srcOrd="0" destOrd="0" presId="urn:microsoft.com/office/officeart/2009/3/layout/HorizontalOrganizationChart"/>
    <dgm:cxn modelId="{09406DC5-DA2C-4388-95B5-B3DF47EA8DC1}" type="presParOf" srcId="{92B007A9-2A37-49AD-BA24-5813C9382664}" destId="{CDF9A63A-5299-4A3C-A5D3-FCFEF89666AF}" srcOrd="0" destOrd="0" presId="urn:microsoft.com/office/officeart/2009/3/layout/HorizontalOrganizationChart"/>
    <dgm:cxn modelId="{CDA8BFF2-8AB4-418F-8AEE-334B8B013174}" type="presParOf" srcId="{92B007A9-2A37-49AD-BA24-5813C9382664}" destId="{0430106E-216E-4D5E-8000-6E1E0753E7C0}" srcOrd="1" destOrd="0" presId="urn:microsoft.com/office/officeart/2009/3/layout/HorizontalOrganizationChart"/>
    <dgm:cxn modelId="{F314227B-5ED1-4A66-853C-D058BC7FC3FC}" type="presParOf" srcId="{9621E9DA-F1B0-4FC0-B7A6-DB61E7C43EFE}" destId="{6D322DBD-27DE-4322-9BFB-3E287A3C6E88}" srcOrd="1" destOrd="0" presId="urn:microsoft.com/office/officeart/2009/3/layout/HorizontalOrganizationChart"/>
    <dgm:cxn modelId="{0540402D-6392-4E90-9EC8-64206C1DA9D5}" type="presParOf" srcId="{6D322DBD-27DE-4322-9BFB-3E287A3C6E88}" destId="{5DB612BE-81FA-4654-A74C-42A95EF1DD99}" srcOrd="0" destOrd="0" presId="urn:microsoft.com/office/officeart/2009/3/layout/HorizontalOrganizationChart"/>
    <dgm:cxn modelId="{1CF19CB1-7214-470A-8F64-40CDC46D35B6}" type="presParOf" srcId="{6D322DBD-27DE-4322-9BFB-3E287A3C6E88}" destId="{BF07DC75-2D55-4ABF-8023-63C7D348339B}" srcOrd="1" destOrd="0" presId="urn:microsoft.com/office/officeart/2009/3/layout/HorizontalOrganizationChart"/>
    <dgm:cxn modelId="{71110DF3-A57B-4F88-B3BA-872736277C9D}" type="presParOf" srcId="{BF07DC75-2D55-4ABF-8023-63C7D348339B}" destId="{4B1B7554-435D-4AC4-B406-2FA9A724E645}" srcOrd="0" destOrd="0" presId="urn:microsoft.com/office/officeart/2009/3/layout/HorizontalOrganizationChart"/>
    <dgm:cxn modelId="{40A9DBD7-53B8-415E-81B9-FB009B47DE26}" type="presParOf" srcId="{4B1B7554-435D-4AC4-B406-2FA9A724E645}" destId="{9081839E-004A-4ECA-A314-C5B36CECAB69}" srcOrd="0" destOrd="0" presId="urn:microsoft.com/office/officeart/2009/3/layout/HorizontalOrganizationChart"/>
    <dgm:cxn modelId="{ABFD1D1F-6F42-4ED2-A5EC-C921E301FA61}" type="presParOf" srcId="{4B1B7554-435D-4AC4-B406-2FA9A724E645}" destId="{7A82F9CF-58A6-4E31-812E-5AAA0ABA98F4}" srcOrd="1" destOrd="0" presId="urn:microsoft.com/office/officeart/2009/3/layout/HorizontalOrganizationChart"/>
    <dgm:cxn modelId="{DA459DE9-74BF-41ED-9E40-6D520B10A698}" type="presParOf" srcId="{BF07DC75-2D55-4ABF-8023-63C7D348339B}" destId="{45D82B56-726E-441C-9867-84D44AC706EB}" srcOrd="1" destOrd="0" presId="urn:microsoft.com/office/officeart/2009/3/layout/HorizontalOrganizationChart"/>
    <dgm:cxn modelId="{344415FA-E9A1-493C-94D5-114233CC14A2}" type="presParOf" srcId="{BF07DC75-2D55-4ABF-8023-63C7D348339B}" destId="{DA5A29AD-CAEF-4F03-85AC-8396C86B1CCC}" srcOrd="2" destOrd="0" presId="urn:microsoft.com/office/officeart/2009/3/layout/HorizontalOrganizationChart"/>
    <dgm:cxn modelId="{ED594028-45E1-4F14-BB0D-02B066EA8812}" type="presParOf" srcId="{9621E9DA-F1B0-4FC0-B7A6-DB61E7C43EFE}" destId="{F6B52675-1B1A-4766-9465-0928099C248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83B305-56F7-4AF9-8C17-5A22B0DBA44F}" type="doc">
      <dgm:prSet loTypeId="urn:microsoft.com/office/officeart/2009/3/layout/HorizontalOrganizationChart" loCatId="hierarchy" qsTypeId="urn:microsoft.com/office/officeart/2005/8/quickstyle/simple5" qsCatId="simple" csTypeId="urn:microsoft.com/office/officeart/2005/8/colors/accent0_2" csCatId="mainScheme" phldr="1"/>
      <dgm:spPr/>
      <dgm:t>
        <a:bodyPr/>
        <a:lstStyle/>
        <a:p>
          <a:endParaRPr lang="ru-RU"/>
        </a:p>
      </dgm:t>
    </dgm:pt>
    <dgm:pt modelId="{59FD9FA2-4878-40E2-AC59-3E9C5FF61524}">
      <dgm:prSet custT="1"/>
      <dgm:spPr>
        <a:solidFill>
          <a:srgbClr val="002060"/>
        </a:solidFill>
      </dgm:spPr>
      <dgm:t>
        <a:bodyPr/>
        <a:lstStyle/>
        <a:p>
          <a:pPr rtl="0"/>
          <a:r>
            <a:rPr lang="ru-RU" sz="1400" b="0" i="1" dirty="0" smtClean="0">
              <a:solidFill>
                <a:schemeClr val="bg1"/>
              </a:solidFill>
              <a:latin typeface="Times New Roman" panose="02020603050405020304" pitchFamily="18" charset="0"/>
              <a:cs typeface="Times New Roman" panose="02020603050405020304" pitchFamily="18" charset="0"/>
            </a:rPr>
            <a:t>Сведения об инвестиционных затратах должны быть расшифрованы по их видам. Источником такой информации являются бизнес-план проекта. Оценку затрат на приобретение отдельных основных средств можно осуществлять на базе оценки соответствующего имущества. Распределение инвестиционных затрат по периоду строительства должно быть увязано с графиком сооружения объекта.</a:t>
          </a:r>
          <a:endParaRPr lang="ru-RU" sz="1400" b="0" i="1" dirty="0">
            <a:solidFill>
              <a:schemeClr val="bg1"/>
            </a:solidFill>
            <a:latin typeface="Times New Roman" panose="02020603050405020304" pitchFamily="18" charset="0"/>
            <a:cs typeface="Times New Roman" panose="02020603050405020304" pitchFamily="18" charset="0"/>
          </a:endParaRPr>
        </a:p>
      </dgm:t>
    </dgm:pt>
    <dgm:pt modelId="{FE9836BB-ACDE-4AFB-91E4-9F10DDC63BAC}" type="parTrans" cxnId="{B4AF4A16-F217-42D9-884A-F1C4A8D305B0}">
      <dgm:prSet/>
      <dgm:spPr/>
      <dgm:t>
        <a:bodyPr/>
        <a:lstStyle/>
        <a:p>
          <a:endParaRPr lang="ru-RU" sz="3200">
            <a:latin typeface="Times New Roman" panose="02020603050405020304" pitchFamily="18" charset="0"/>
            <a:cs typeface="Times New Roman" panose="02020603050405020304" pitchFamily="18" charset="0"/>
          </a:endParaRPr>
        </a:p>
      </dgm:t>
    </dgm:pt>
    <dgm:pt modelId="{37BB7907-7A69-43FC-BB5A-E697A5D79D1F}" type="sibTrans" cxnId="{B4AF4A16-F217-42D9-884A-F1C4A8D305B0}">
      <dgm:prSet/>
      <dgm:spPr/>
      <dgm:t>
        <a:bodyPr/>
        <a:lstStyle/>
        <a:p>
          <a:endParaRPr lang="ru-RU" sz="3200">
            <a:latin typeface="Times New Roman" panose="02020603050405020304" pitchFamily="18" charset="0"/>
            <a:cs typeface="Times New Roman" panose="02020603050405020304" pitchFamily="18" charset="0"/>
          </a:endParaRPr>
        </a:p>
      </dgm:t>
    </dgm:pt>
    <dgm:pt modelId="{8FF3B6FA-753C-473A-90FA-6517CECA6ADA}">
      <dgm:prSet custT="1"/>
      <dgm:spPr/>
      <dgm:t>
        <a:bodyPr/>
        <a:lstStyle/>
        <a:p>
          <a:pPr rtl="0"/>
          <a:r>
            <a:rPr lang="ru-RU" sz="1800" dirty="0" smtClean="0">
              <a:latin typeface="Times New Roman" panose="02020603050405020304" pitchFamily="18" charset="0"/>
              <a:cs typeface="Times New Roman" panose="02020603050405020304" pitchFamily="18" charset="0"/>
            </a:rPr>
            <a:t>В денежном </a:t>
          </a:r>
          <a:r>
            <a:rPr lang="ru-RU" sz="1800" b="1" dirty="0" smtClean="0">
              <a:latin typeface="Times New Roman" panose="02020603050405020304" pitchFamily="18" charset="0"/>
              <a:cs typeface="Times New Roman" panose="02020603050405020304" pitchFamily="18" charset="0"/>
            </a:rPr>
            <a:t>потоке</a:t>
          </a:r>
          <a:r>
            <a:rPr lang="ru-RU" sz="1800" dirty="0" smtClean="0">
              <a:latin typeface="Times New Roman" panose="02020603050405020304" pitchFamily="18" charset="0"/>
              <a:cs typeface="Times New Roman" panose="02020603050405020304" pitchFamily="18" charset="0"/>
            </a:rPr>
            <a:t> текущей (операционной) деятельности к притокам относят: </a:t>
          </a:r>
          <a:endParaRPr lang="ru-RU" sz="1800" dirty="0">
            <a:latin typeface="Times New Roman" panose="02020603050405020304" pitchFamily="18" charset="0"/>
            <a:cs typeface="Times New Roman" panose="02020603050405020304" pitchFamily="18" charset="0"/>
          </a:endParaRPr>
        </a:p>
      </dgm:t>
    </dgm:pt>
    <dgm:pt modelId="{A2212D5A-D382-49EC-B1A6-440CB3D23E65}" type="parTrans" cxnId="{ECB14B39-21C0-4B0B-A90F-B27514EBA549}">
      <dgm:prSet/>
      <dgm:spPr/>
      <dgm:t>
        <a:bodyPr/>
        <a:lstStyle/>
        <a:p>
          <a:endParaRPr lang="ru-RU" sz="3200">
            <a:latin typeface="Times New Roman" panose="02020603050405020304" pitchFamily="18" charset="0"/>
            <a:cs typeface="Times New Roman" panose="02020603050405020304" pitchFamily="18" charset="0"/>
          </a:endParaRPr>
        </a:p>
      </dgm:t>
    </dgm:pt>
    <dgm:pt modelId="{5D9C22AA-EFA0-4B35-992D-C86821CEE932}" type="sibTrans" cxnId="{ECB14B39-21C0-4B0B-A90F-B27514EBA549}">
      <dgm:prSet/>
      <dgm:spPr/>
      <dgm:t>
        <a:bodyPr/>
        <a:lstStyle/>
        <a:p>
          <a:endParaRPr lang="ru-RU" sz="3200">
            <a:latin typeface="Times New Roman" panose="02020603050405020304" pitchFamily="18" charset="0"/>
            <a:cs typeface="Times New Roman" panose="02020603050405020304" pitchFamily="18" charset="0"/>
          </a:endParaRPr>
        </a:p>
      </dgm:t>
    </dgm:pt>
    <dgm:pt modelId="{99880311-83D0-4562-9361-A2D00A2095BC}">
      <dgm:prSet custT="1"/>
      <dgm:spPr/>
      <dgm:t>
        <a:bodyPr/>
        <a:lstStyle/>
        <a:p>
          <a:pPr rtl="0"/>
          <a:r>
            <a:rPr lang="ru-RU" sz="1800" smtClean="0">
              <a:latin typeface="Times New Roman" panose="02020603050405020304" pitchFamily="18" charset="0"/>
              <a:cs typeface="Times New Roman" panose="02020603050405020304" pitchFamily="18" charset="0"/>
            </a:rPr>
            <a:t>выручку от продажи продукции (работ, услуг), </a:t>
          </a:r>
          <a:endParaRPr lang="ru-RU" sz="1800">
            <a:latin typeface="Times New Roman" panose="02020603050405020304" pitchFamily="18" charset="0"/>
            <a:cs typeface="Times New Roman" panose="02020603050405020304" pitchFamily="18" charset="0"/>
          </a:endParaRPr>
        </a:p>
      </dgm:t>
    </dgm:pt>
    <dgm:pt modelId="{998EBA3A-40C2-444C-BFAD-63E5E44DAB73}" type="parTrans" cxnId="{59A5976E-F11B-498B-8E2A-97C399E80041}">
      <dgm:prSet/>
      <dgm:spPr/>
      <dgm:t>
        <a:bodyPr/>
        <a:lstStyle/>
        <a:p>
          <a:endParaRPr lang="ru-RU" sz="3200">
            <a:latin typeface="Times New Roman" panose="02020603050405020304" pitchFamily="18" charset="0"/>
            <a:cs typeface="Times New Roman" panose="02020603050405020304" pitchFamily="18" charset="0"/>
          </a:endParaRPr>
        </a:p>
      </dgm:t>
    </dgm:pt>
    <dgm:pt modelId="{EC3A502D-F5B1-4C52-95C9-87670B08D66D}" type="sibTrans" cxnId="{59A5976E-F11B-498B-8E2A-97C399E80041}">
      <dgm:prSet/>
      <dgm:spPr/>
      <dgm:t>
        <a:bodyPr/>
        <a:lstStyle/>
        <a:p>
          <a:endParaRPr lang="ru-RU" sz="3200">
            <a:latin typeface="Times New Roman" panose="02020603050405020304" pitchFamily="18" charset="0"/>
            <a:cs typeface="Times New Roman" panose="02020603050405020304" pitchFamily="18" charset="0"/>
          </a:endParaRPr>
        </a:p>
      </dgm:t>
    </dgm:pt>
    <dgm:pt modelId="{2A7C9829-DE3C-4CF1-BA2B-52BCF9F58AE3}">
      <dgm:prSet custT="1"/>
      <dgm:spPr/>
      <dgm:t>
        <a:bodyPr/>
        <a:lstStyle/>
        <a:p>
          <a:pPr rtl="0"/>
          <a:r>
            <a:rPr lang="ru-RU" sz="1800" smtClean="0">
              <a:latin typeface="Times New Roman" panose="02020603050405020304" pitchFamily="18" charset="0"/>
              <a:cs typeface="Times New Roman" panose="02020603050405020304" pitchFamily="18" charset="0"/>
            </a:rPr>
            <a:t>внереализационные доходы, </a:t>
          </a:r>
          <a:endParaRPr lang="ru-RU" sz="1800">
            <a:latin typeface="Times New Roman" panose="02020603050405020304" pitchFamily="18" charset="0"/>
            <a:cs typeface="Times New Roman" panose="02020603050405020304" pitchFamily="18" charset="0"/>
          </a:endParaRPr>
        </a:p>
      </dgm:t>
    </dgm:pt>
    <dgm:pt modelId="{78DF9679-E1D9-4BB2-BD01-D625B4BF68BF}" type="parTrans" cxnId="{C438B8A7-CE6D-46B3-82B3-0817A52BC2C8}">
      <dgm:prSet/>
      <dgm:spPr/>
      <dgm:t>
        <a:bodyPr/>
        <a:lstStyle/>
        <a:p>
          <a:endParaRPr lang="ru-RU" sz="3200">
            <a:latin typeface="Times New Roman" panose="02020603050405020304" pitchFamily="18" charset="0"/>
            <a:cs typeface="Times New Roman" panose="02020603050405020304" pitchFamily="18" charset="0"/>
          </a:endParaRPr>
        </a:p>
      </dgm:t>
    </dgm:pt>
    <dgm:pt modelId="{7488CBE1-DFA3-42B0-B47F-1A94B756F519}" type="sibTrans" cxnId="{C438B8A7-CE6D-46B3-82B3-0817A52BC2C8}">
      <dgm:prSet/>
      <dgm:spPr/>
      <dgm:t>
        <a:bodyPr/>
        <a:lstStyle/>
        <a:p>
          <a:endParaRPr lang="ru-RU" sz="3200">
            <a:latin typeface="Times New Roman" panose="02020603050405020304" pitchFamily="18" charset="0"/>
            <a:cs typeface="Times New Roman" panose="02020603050405020304" pitchFamily="18" charset="0"/>
          </a:endParaRPr>
        </a:p>
      </dgm:t>
    </dgm:pt>
    <dgm:pt modelId="{C194CCB7-4531-4EFB-A6EB-A0F164E0C15F}">
      <dgm:prSet custT="1"/>
      <dgm:spPr/>
      <dgm:t>
        <a:bodyPr/>
        <a:lstStyle/>
        <a:p>
          <a:pPr rtl="0"/>
          <a:r>
            <a:rPr lang="ru-RU" sz="1800" smtClean="0">
              <a:latin typeface="Times New Roman" panose="02020603050405020304" pitchFamily="18" charset="0"/>
              <a:cs typeface="Times New Roman" panose="02020603050405020304" pitchFamily="18" charset="0"/>
            </a:rPr>
            <a:t>включая поступления средств, вложенных в дополнительные фонды. </a:t>
          </a:r>
          <a:endParaRPr lang="ru-RU" sz="1800">
            <a:latin typeface="Times New Roman" panose="02020603050405020304" pitchFamily="18" charset="0"/>
            <a:cs typeface="Times New Roman" panose="02020603050405020304" pitchFamily="18" charset="0"/>
          </a:endParaRPr>
        </a:p>
      </dgm:t>
    </dgm:pt>
    <dgm:pt modelId="{FD640C95-717E-4153-B3CE-AE8B36A73538}" type="parTrans" cxnId="{A118831B-BC2C-46F3-A9BE-32240238950B}">
      <dgm:prSet/>
      <dgm:spPr/>
      <dgm:t>
        <a:bodyPr/>
        <a:lstStyle/>
        <a:p>
          <a:endParaRPr lang="ru-RU" sz="3200">
            <a:latin typeface="Times New Roman" panose="02020603050405020304" pitchFamily="18" charset="0"/>
            <a:cs typeface="Times New Roman" panose="02020603050405020304" pitchFamily="18" charset="0"/>
          </a:endParaRPr>
        </a:p>
      </dgm:t>
    </dgm:pt>
    <dgm:pt modelId="{6D0F374A-34D3-4B77-97AC-4A88A09C4783}" type="sibTrans" cxnId="{A118831B-BC2C-46F3-A9BE-32240238950B}">
      <dgm:prSet/>
      <dgm:spPr/>
      <dgm:t>
        <a:bodyPr/>
        <a:lstStyle/>
        <a:p>
          <a:endParaRPr lang="ru-RU" sz="3200">
            <a:latin typeface="Times New Roman" panose="02020603050405020304" pitchFamily="18" charset="0"/>
            <a:cs typeface="Times New Roman" panose="02020603050405020304" pitchFamily="18" charset="0"/>
          </a:endParaRPr>
        </a:p>
      </dgm:t>
    </dgm:pt>
    <dgm:pt modelId="{41C1993C-A927-4CC5-B122-B995D80769B3}">
      <dgm:prSet custT="1"/>
      <dgm:spPr/>
      <dgm:t>
        <a:bodyPr/>
        <a:lstStyle/>
        <a:p>
          <a:pPr rtl="0"/>
          <a:r>
            <a:rPr lang="ru-RU" sz="1800" dirty="0" smtClean="0">
              <a:latin typeface="Times New Roman" panose="02020603050405020304" pitchFamily="18" charset="0"/>
              <a:cs typeface="Times New Roman" panose="02020603050405020304" pitchFamily="18" charset="0"/>
            </a:rPr>
            <a:t>К </a:t>
          </a:r>
          <a:r>
            <a:rPr lang="ru-RU" sz="1800" b="1" dirty="0" smtClean="0">
              <a:latin typeface="Times New Roman" panose="02020603050405020304" pitchFamily="18" charset="0"/>
              <a:cs typeface="Times New Roman" panose="02020603050405020304" pitchFamily="18" charset="0"/>
            </a:rPr>
            <a:t>оттокам</a:t>
          </a:r>
          <a:r>
            <a:rPr lang="ru-RU" sz="1800" dirty="0" smtClean="0">
              <a:latin typeface="Times New Roman" panose="02020603050405020304" pitchFamily="18" charset="0"/>
              <a:cs typeface="Times New Roman" panose="02020603050405020304" pitchFamily="18" charset="0"/>
            </a:rPr>
            <a:t> - издержки производства и налоги. </a:t>
          </a:r>
          <a:endParaRPr lang="ru-RU" sz="1800" dirty="0">
            <a:latin typeface="Times New Roman" panose="02020603050405020304" pitchFamily="18" charset="0"/>
            <a:cs typeface="Times New Roman" panose="02020603050405020304" pitchFamily="18" charset="0"/>
          </a:endParaRPr>
        </a:p>
      </dgm:t>
    </dgm:pt>
    <dgm:pt modelId="{D151E167-671D-43B2-8C44-F8A94DB90675}" type="parTrans" cxnId="{25DCAEAF-74F1-4033-BE97-35333127EA80}">
      <dgm:prSet/>
      <dgm:spPr/>
      <dgm:t>
        <a:bodyPr/>
        <a:lstStyle/>
        <a:p>
          <a:endParaRPr lang="ru-RU" sz="3200">
            <a:latin typeface="Times New Roman" panose="02020603050405020304" pitchFamily="18" charset="0"/>
            <a:cs typeface="Times New Roman" panose="02020603050405020304" pitchFamily="18" charset="0"/>
          </a:endParaRPr>
        </a:p>
      </dgm:t>
    </dgm:pt>
    <dgm:pt modelId="{36D7D2C3-631A-4A5B-8F49-7017E0025F4E}" type="sibTrans" cxnId="{25DCAEAF-74F1-4033-BE97-35333127EA80}">
      <dgm:prSet/>
      <dgm:spPr/>
      <dgm:t>
        <a:bodyPr/>
        <a:lstStyle/>
        <a:p>
          <a:endParaRPr lang="ru-RU" sz="3200">
            <a:latin typeface="Times New Roman" panose="02020603050405020304" pitchFamily="18" charset="0"/>
            <a:cs typeface="Times New Roman" panose="02020603050405020304" pitchFamily="18" charset="0"/>
          </a:endParaRPr>
        </a:p>
      </dgm:t>
    </dgm:pt>
    <dgm:pt modelId="{714A0239-8374-4B31-A009-5066CC19F738}">
      <dgm:prSet custT="1"/>
      <dgm:spPr/>
      <dgm:t>
        <a:bodyPr/>
        <a:lstStyle/>
        <a:p>
          <a:pPr rtl="0"/>
          <a:r>
            <a:rPr lang="ru-RU" sz="1800" b="1" dirty="0" smtClean="0">
              <a:latin typeface="Times New Roman" panose="02020603050405020304" pitchFamily="18" charset="0"/>
              <a:cs typeface="Times New Roman" panose="02020603050405020304" pitchFamily="18" charset="0"/>
            </a:rPr>
            <a:t>Источником информации </a:t>
          </a:r>
          <a:r>
            <a:rPr lang="ru-RU" sz="1800" dirty="0" smtClean="0">
              <a:latin typeface="Times New Roman" panose="02020603050405020304" pitchFamily="18" charset="0"/>
              <a:cs typeface="Times New Roman" panose="02020603050405020304" pitchFamily="18" charset="0"/>
            </a:rPr>
            <a:t>являются </a:t>
          </a:r>
          <a:r>
            <a:rPr lang="ru-RU" sz="1800" dirty="0" err="1" smtClean="0">
              <a:latin typeface="Times New Roman" panose="02020603050405020304" pitchFamily="18" charset="0"/>
              <a:cs typeface="Times New Roman" panose="02020603050405020304" pitchFamily="18" charset="0"/>
            </a:rPr>
            <a:t>предпроектные</a:t>
          </a:r>
          <a:r>
            <a:rPr lang="ru-RU" sz="1800" dirty="0" smtClean="0">
              <a:latin typeface="Times New Roman" panose="02020603050405020304" pitchFamily="18" charset="0"/>
              <a:cs typeface="Times New Roman" panose="02020603050405020304" pitchFamily="18" charset="0"/>
            </a:rPr>
            <a:t> и проектные материалы, а также исследования российского и зарубежного рынка, подтвержденные межправительственными соглашениями, соглашениями о намерениях, договорами, заключенными до момента окупаемости проекта.</a:t>
          </a:r>
          <a:endParaRPr lang="ru-RU" sz="1800" dirty="0">
            <a:latin typeface="Times New Roman" panose="02020603050405020304" pitchFamily="18" charset="0"/>
            <a:cs typeface="Times New Roman" panose="02020603050405020304" pitchFamily="18" charset="0"/>
          </a:endParaRPr>
        </a:p>
      </dgm:t>
    </dgm:pt>
    <dgm:pt modelId="{DAD6F512-290D-4729-A464-EA122E42C6BE}" type="parTrans" cxnId="{F18F2905-1610-468D-8884-851A9DF84D9A}">
      <dgm:prSet/>
      <dgm:spPr/>
      <dgm:t>
        <a:bodyPr/>
        <a:lstStyle/>
        <a:p>
          <a:endParaRPr lang="ru-RU" sz="3200">
            <a:latin typeface="Times New Roman" panose="02020603050405020304" pitchFamily="18" charset="0"/>
            <a:cs typeface="Times New Roman" panose="02020603050405020304" pitchFamily="18" charset="0"/>
          </a:endParaRPr>
        </a:p>
      </dgm:t>
    </dgm:pt>
    <dgm:pt modelId="{BCC46F19-2DFE-46A7-8262-92092B990E2E}" type="sibTrans" cxnId="{F18F2905-1610-468D-8884-851A9DF84D9A}">
      <dgm:prSet/>
      <dgm:spPr/>
      <dgm:t>
        <a:bodyPr/>
        <a:lstStyle/>
        <a:p>
          <a:endParaRPr lang="ru-RU" sz="3200">
            <a:latin typeface="Times New Roman" panose="02020603050405020304" pitchFamily="18" charset="0"/>
            <a:cs typeface="Times New Roman" panose="02020603050405020304" pitchFamily="18" charset="0"/>
          </a:endParaRPr>
        </a:p>
      </dgm:t>
    </dgm:pt>
    <dgm:pt modelId="{B6D805A1-D59C-461E-9B4B-251C055AADDE}" type="pres">
      <dgm:prSet presAssocID="{E283B305-56F7-4AF9-8C17-5A22B0DBA44F}" presName="hierChild1" presStyleCnt="0">
        <dgm:presLayoutVars>
          <dgm:orgChart val="1"/>
          <dgm:chPref val="1"/>
          <dgm:dir/>
          <dgm:animOne val="branch"/>
          <dgm:animLvl val="lvl"/>
          <dgm:resizeHandles/>
        </dgm:presLayoutVars>
      </dgm:prSet>
      <dgm:spPr/>
    </dgm:pt>
    <dgm:pt modelId="{D2672D18-9793-4B44-ADEB-04EC4B51A368}" type="pres">
      <dgm:prSet presAssocID="{59FD9FA2-4878-40E2-AC59-3E9C5FF61524}" presName="hierRoot1" presStyleCnt="0">
        <dgm:presLayoutVars>
          <dgm:hierBranch val="init"/>
        </dgm:presLayoutVars>
      </dgm:prSet>
      <dgm:spPr/>
    </dgm:pt>
    <dgm:pt modelId="{628A96AD-691A-495B-8C1C-266BF957A9D9}" type="pres">
      <dgm:prSet presAssocID="{59FD9FA2-4878-40E2-AC59-3E9C5FF61524}" presName="rootComposite1" presStyleCnt="0"/>
      <dgm:spPr/>
    </dgm:pt>
    <dgm:pt modelId="{26E20821-6CE1-43A0-8299-BE2BBB261517}" type="pres">
      <dgm:prSet presAssocID="{59FD9FA2-4878-40E2-AC59-3E9C5FF61524}" presName="rootText1" presStyleLbl="node0" presStyleIdx="0" presStyleCnt="4" custScaleX="119981" custScaleY="162539" custLinFactNeighborX="-34830" custLinFactNeighborY="-1142">
        <dgm:presLayoutVars>
          <dgm:chPref val="3"/>
        </dgm:presLayoutVars>
      </dgm:prSet>
      <dgm:spPr/>
    </dgm:pt>
    <dgm:pt modelId="{401B06A9-22A2-4C54-B9E4-7222C63406F2}" type="pres">
      <dgm:prSet presAssocID="{59FD9FA2-4878-40E2-AC59-3E9C5FF61524}" presName="rootConnector1" presStyleLbl="node1" presStyleIdx="0" presStyleCnt="0"/>
      <dgm:spPr/>
    </dgm:pt>
    <dgm:pt modelId="{1B53E7F7-80D1-4D97-B30D-85E5FC9F5441}" type="pres">
      <dgm:prSet presAssocID="{59FD9FA2-4878-40E2-AC59-3E9C5FF61524}" presName="hierChild2" presStyleCnt="0"/>
      <dgm:spPr/>
    </dgm:pt>
    <dgm:pt modelId="{319DA308-A575-4735-A7AD-89577AB54546}" type="pres">
      <dgm:prSet presAssocID="{59FD9FA2-4878-40E2-AC59-3E9C5FF61524}" presName="hierChild3" presStyleCnt="0"/>
      <dgm:spPr/>
    </dgm:pt>
    <dgm:pt modelId="{35BC589C-A1E7-419F-BA1C-5CC592446012}" type="pres">
      <dgm:prSet presAssocID="{8FF3B6FA-753C-473A-90FA-6517CECA6ADA}" presName="hierRoot1" presStyleCnt="0">
        <dgm:presLayoutVars>
          <dgm:hierBranch val="init"/>
        </dgm:presLayoutVars>
      </dgm:prSet>
      <dgm:spPr/>
    </dgm:pt>
    <dgm:pt modelId="{7F5A5DE9-5014-434B-91B9-CA5679CC9CA1}" type="pres">
      <dgm:prSet presAssocID="{8FF3B6FA-753C-473A-90FA-6517CECA6ADA}" presName="rootComposite1" presStyleCnt="0"/>
      <dgm:spPr/>
    </dgm:pt>
    <dgm:pt modelId="{B911F064-6D8E-44FB-9827-9F0D949356F7}" type="pres">
      <dgm:prSet presAssocID="{8FF3B6FA-753C-473A-90FA-6517CECA6ADA}" presName="rootText1" presStyleLbl="node0" presStyleIdx="1" presStyleCnt="4">
        <dgm:presLayoutVars>
          <dgm:chPref val="3"/>
        </dgm:presLayoutVars>
      </dgm:prSet>
      <dgm:spPr/>
    </dgm:pt>
    <dgm:pt modelId="{635FE61D-CEBF-4EB8-9E6C-85E13DDD62F9}" type="pres">
      <dgm:prSet presAssocID="{8FF3B6FA-753C-473A-90FA-6517CECA6ADA}" presName="rootConnector1" presStyleLbl="node1" presStyleIdx="0" presStyleCnt="0"/>
      <dgm:spPr/>
    </dgm:pt>
    <dgm:pt modelId="{8A87A991-BD46-4325-9C8B-42DA52E6FF5C}" type="pres">
      <dgm:prSet presAssocID="{8FF3B6FA-753C-473A-90FA-6517CECA6ADA}" presName="hierChild2" presStyleCnt="0"/>
      <dgm:spPr/>
    </dgm:pt>
    <dgm:pt modelId="{5442F47A-BAB1-4EF7-AAA4-0AAEF0FE3998}" type="pres">
      <dgm:prSet presAssocID="{998EBA3A-40C2-444C-BFAD-63E5E44DAB73}" presName="Name64" presStyleLbl="parChTrans1D2" presStyleIdx="0" presStyleCnt="3"/>
      <dgm:spPr/>
    </dgm:pt>
    <dgm:pt modelId="{0C0EAD24-0F27-4227-A9A3-94A87F06C237}" type="pres">
      <dgm:prSet presAssocID="{99880311-83D0-4562-9361-A2D00A2095BC}" presName="hierRoot2" presStyleCnt="0">
        <dgm:presLayoutVars>
          <dgm:hierBranch val="init"/>
        </dgm:presLayoutVars>
      </dgm:prSet>
      <dgm:spPr/>
    </dgm:pt>
    <dgm:pt modelId="{7B7AB860-2ABB-4591-B826-3ED0A33E9511}" type="pres">
      <dgm:prSet presAssocID="{99880311-83D0-4562-9361-A2D00A2095BC}" presName="rootComposite" presStyleCnt="0"/>
      <dgm:spPr/>
    </dgm:pt>
    <dgm:pt modelId="{E17DC8E8-5B3B-4968-AE64-CD4E5359186D}" type="pres">
      <dgm:prSet presAssocID="{99880311-83D0-4562-9361-A2D00A2095BC}" presName="rootText" presStyleLbl="node2" presStyleIdx="0" presStyleCnt="3">
        <dgm:presLayoutVars>
          <dgm:chPref val="3"/>
        </dgm:presLayoutVars>
      </dgm:prSet>
      <dgm:spPr/>
    </dgm:pt>
    <dgm:pt modelId="{AA51E867-C11E-46C8-991B-C429E07A29A2}" type="pres">
      <dgm:prSet presAssocID="{99880311-83D0-4562-9361-A2D00A2095BC}" presName="rootConnector" presStyleLbl="node2" presStyleIdx="0" presStyleCnt="3"/>
      <dgm:spPr/>
    </dgm:pt>
    <dgm:pt modelId="{BDD291B8-688E-4DC5-B7D8-272C84EB7A05}" type="pres">
      <dgm:prSet presAssocID="{99880311-83D0-4562-9361-A2D00A2095BC}" presName="hierChild4" presStyleCnt="0"/>
      <dgm:spPr/>
    </dgm:pt>
    <dgm:pt modelId="{EC21ACB9-D1AA-480E-AC98-EAF6A262937F}" type="pres">
      <dgm:prSet presAssocID="{99880311-83D0-4562-9361-A2D00A2095BC}" presName="hierChild5" presStyleCnt="0"/>
      <dgm:spPr/>
    </dgm:pt>
    <dgm:pt modelId="{D28DEA38-CE78-4EF0-9333-AD16A33FB04A}" type="pres">
      <dgm:prSet presAssocID="{78DF9679-E1D9-4BB2-BD01-D625B4BF68BF}" presName="Name64" presStyleLbl="parChTrans1D2" presStyleIdx="1" presStyleCnt="3"/>
      <dgm:spPr/>
    </dgm:pt>
    <dgm:pt modelId="{25A8AABE-2601-4AE1-85E1-8A1F26C9CA64}" type="pres">
      <dgm:prSet presAssocID="{2A7C9829-DE3C-4CF1-BA2B-52BCF9F58AE3}" presName="hierRoot2" presStyleCnt="0">
        <dgm:presLayoutVars>
          <dgm:hierBranch val="init"/>
        </dgm:presLayoutVars>
      </dgm:prSet>
      <dgm:spPr/>
    </dgm:pt>
    <dgm:pt modelId="{0A8C8A6F-2840-463D-8F28-4CB7BE22C2B1}" type="pres">
      <dgm:prSet presAssocID="{2A7C9829-DE3C-4CF1-BA2B-52BCF9F58AE3}" presName="rootComposite" presStyleCnt="0"/>
      <dgm:spPr/>
    </dgm:pt>
    <dgm:pt modelId="{7CB0C338-242B-4529-9412-C528A2C3DEDC}" type="pres">
      <dgm:prSet presAssocID="{2A7C9829-DE3C-4CF1-BA2B-52BCF9F58AE3}" presName="rootText" presStyleLbl="node2" presStyleIdx="1" presStyleCnt="3">
        <dgm:presLayoutVars>
          <dgm:chPref val="3"/>
        </dgm:presLayoutVars>
      </dgm:prSet>
      <dgm:spPr/>
    </dgm:pt>
    <dgm:pt modelId="{4E989AD4-4740-4B2C-A34B-24C92285E102}" type="pres">
      <dgm:prSet presAssocID="{2A7C9829-DE3C-4CF1-BA2B-52BCF9F58AE3}" presName="rootConnector" presStyleLbl="node2" presStyleIdx="1" presStyleCnt="3"/>
      <dgm:spPr/>
    </dgm:pt>
    <dgm:pt modelId="{4B4C27D6-CC0E-4A26-B332-DCB0E7ED0BC4}" type="pres">
      <dgm:prSet presAssocID="{2A7C9829-DE3C-4CF1-BA2B-52BCF9F58AE3}" presName="hierChild4" presStyleCnt="0"/>
      <dgm:spPr/>
    </dgm:pt>
    <dgm:pt modelId="{22A40476-9C54-443A-98A8-9710547F1702}" type="pres">
      <dgm:prSet presAssocID="{2A7C9829-DE3C-4CF1-BA2B-52BCF9F58AE3}" presName="hierChild5" presStyleCnt="0"/>
      <dgm:spPr/>
    </dgm:pt>
    <dgm:pt modelId="{A5C79025-7474-4D57-8AC9-AA0595655240}" type="pres">
      <dgm:prSet presAssocID="{FD640C95-717E-4153-B3CE-AE8B36A73538}" presName="Name64" presStyleLbl="parChTrans1D2" presStyleIdx="2" presStyleCnt="3"/>
      <dgm:spPr/>
    </dgm:pt>
    <dgm:pt modelId="{9EE4B854-F1F3-412A-A975-7B5F322C30B7}" type="pres">
      <dgm:prSet presAssocID="{C194CCB7-4531-4EFB-A6EB-A0F164E0C15F}" presName="hierRoot2" presStyleCnt="0">
        <dgm:presLayoutVars>
          <dgm:hierBranch val="init"/>
        </dgm:presLayoutVars>
      </dgm:prSet>
      <dgm:spPr/>
    </dgm:pt>
    <dgm:pt modelId="{39C31896-E21C-4D22-BB7B-96D6AFA51996}" type="pres">
      <dgm:prSet presAssocID="{C194CCB7-4531-4EFB-A6EB-A0F164E0C15F}" presName="rootComposite" presStyleCnt="0"/>
      <dgm:spPr/>
    </dgm:pt>
    <dgm:pt modelId="{D74AA838-70E4-48BD-A4FD-41A7A7DC5FD2}" type="pres">
      <dgm:prSet presAssocID="{C194CCB7-4531-4EFB-A6EB-A0F164E0C15F}" presName="rootText" presStyleLbl="node2" presStyleIdx="2" presStyleCnt="3">
        <dgm:presLayoutVars>
          <dgm:chPref val="3"/>
        </dgm:presLayoutVars>
      </dgm:prSet>
      <dgm:spPr/>
    </dgm:pt>
    <dgm:pt modelId="{1759526D-93B0-4411-BF5B-EE904D499CD2}" type="pres">
      <dgm:prSet presAssocID="{C194CCB7-4531-4EFB-A6EB-A0F164E0C15F}" presName="rootConnector" presStyleLbl="node2" presStyleIdx="2" presStyleCnt="3"/>
      <dgm:spPr/>
    </dgm:pt>
    <dgm:pt modelId="{09689747-8554-45C9-8F6D-138FD8A127C4}" type="pres">
      <dgm:prSet presAssocID="{C194CCB7-4531-4EFB-A6EB-A0F164E0C15F}" presName="hierChild4" presStyleCnt="0"/>
      <dgm:spPr/>
    </dgm:pt>
    <dgm:pt modelId="{7B194AD6-E9D6-45F2-B825-41934056737B}" type="pres">
      <dgm:prSet presAssocID="{C194CCB7-4531-4EFB-A6EB-A0F164E0C15F}" presName="hierChild5" presStyleCnt="0"/>
      <dgm:spPr/>
    </dgm:pt>
    <dgm:pt modelId="{C5EB1F69-6603-49CF-A337-794C0D45095D}" type="pres">
      <dgm:prSet presAssocID="{8FF3B6FA-753C-473A-90FA-6517CECA6ADA}" presName="hierChild3" presStyleCnt="0"/>
      <dgm:spPr/>
    </dgm:pt>
    <dgm:pt modelId="{2CFC2330-7977-483D-B749-154BEC051DC1}" type="pres">
      <dgm:prSet presAssocID="{41C1993C-A927-4CC5-B122-B995D80769B3}" presName="hierRoot1" presStyleCnt="0">
        <dgm:presLayoutVars>
          <dgm:hierBranch val="init"/>
        </dgm:presLayoutVars>
      </dgm:prSet>
      <dgm:spPr/>
    </dgm:pt>
    <dgm:pt modelId="{9BF1D4D4-AA76-4DCC-B48A-E6AB75FA9B5C}" type="pres">
      <dgm:prSet presAssocID="{41C1993C-A927-4CC5-B122-B995D80769B3}" presName="rootComposite1" presStyleCnt="0"/>
      <dgm:spPr/>
    </dgm:pt>
    <dgm:pt modelId="{795E28F6-A17D-47B7-960B-B1420C9D7B68}" type="pres">
      <dgm:prSet presAssocID="{41C1993C-A927-4CC5-B122-B995D80769B3}" presName="rootText1" presStyleLbl="node0" presStyleIdx="2" presStyleCnt="4">
        <dgm:presLayoutVars>
          <dgm:chPref val="3"/>
        </dgm:presLayoutVars>
      </dgm:prSet>
      <dgm:spPr/>
    </dgm:pt>
    <dgm:pt modelId="{DD4D5ED7-D4E6-4EC9-BBC1-80504D62875E}" type="pres">
      <dgm:prSet presAssocID="{41C1993C-A927-4CC5-B122-B995D80769B3}" presName="rootConnector1" presStyleLbl="node1" presStyleIdx="0" presStyleCnt="0"/>
      <dgm:spPr/>
    </dgm:pt>
    <dgm:pt modelId="{B20BE553-00F0-4B13-9D10-3DD94B957262}" type="pres">
      <dgm:prSet presAssocID="{41C1993C-A927-4CC5-B122-B995D80769B3}" presName="hierChild2" presStyleCnt="0"/>
      <dgm:spPr/>
    </dgm:pt>
    <dgm:pt modelId="{492D1F08-3F28-440C-8E20-26C8CE16B4D6}" type="pres">
      <dgm:prSet presAssocID="{41C1993C-A927-4CC5-B122-B995D80769B3}" presName="hierChild3" presStyleCnt="0"/>
      <dgm:spPr/>
    </dgm:pt>
    <dgm:pt modelId="{1099E002-4EF4-42D2-8456-FE4A5D2B8CA2}" type="pres">
      <dgm:prSet presAssocID="{714A0239-8374-4B31-A009-5066CC19F738}" presName="hierRoot1" presStyleCnt="0">
        <dgm:presLayoutVars>
          <dgm:hierBranch val="init"/>
        </dgm:presLayoutVars>
      </dgm:prSet>
      <dgm:spPr/>
    </dgm:pt>
    <dgm:pt modelId="{9CBA4042-4392-430E-AA4B-C6DDDD438897}" type="pres">
      <dgm:prSet presAssocID="{714A0239-8374-4B31-A009-5066CC19F738}" presName="rootComposite1" presStyleCnt="0"/>
      <dgm:spPr/>
    </dgm:pt>
    <dgm:pt modelId="{3AB9D6C0-56F0-4CEB-9036-D9199DF6CD28}" type="pres">
      <dgm:prSet presAssocID="{714A0239-8374-4B31-A009-5066CC19F738}" presName="rootText1" presStyleLbl="node0" presStyleIdx="3" presStyleCnt="4" custScaleX="233570">
        <dgm:presLayoutVars>
          <dgm:chPref val="3"/>
        </dgm:presLayoutVars>
      </dgm:prSet>
      <dgm:spPr/>
    </dgm:pt>
    <dgm:pt modelId="{B9B309B6-17B6-46FA-9ADB-32F1644BDDF8}" type="pres">
      <dgm:prSet presAssocID="{714A0239-8374-4B31-A009-5066CC19F738}" presName="rootConnector1" presStyleLbl="node1" presStyleIdx="0" presStyleCnt="0"/>
      <dgm:spPr/>
    </dgm:pt>
    <dgm:pt modelId="{0181EFA5-00C1-44AE-8C27-03EB51FFD28E}" type="pres">
      <dgm:prSet presAssocID="{714A0239-8374-4B31-A009-5066CC19F738}" presName="hierChild2" presStyleCnt="0"/>
      <dgm:spPr/>
    </dgm:pt>
    <dgm:pt modelId="{65CF4E3D-499A-4837-83A8-EAC9ADFA9DE5}" type="pres">
      <dgm:prSet presAssocID="{714A0239-8374-4B31-A009-5066CC19F738}" presName="hierChild3" presStyleCnt="0"/>
      <dgm:spPr/>
    </dgm:pt>
  </dgm:ptLst>
  <dgm:cxnLst>
    <dgm:cxn modelId="{A073C2A0-7BAB-42B4-80AA-F04FC45FCEDA}" type="presOf" srcId="{8FF3B6FA-753C-473A-90FA-6517CECA6ADA}" destId="{635FE61D-CEBF-4EB8-9E6C-85E13DDD62F9}" srcOrd="1" destOrd="0" presId="urn:microsoft.com/office/officeart/2009/3/layout/HorizontalOrganizationChart"/>
    <dgm:cxn modelId="{73FC3582-CCD3-45FB-ABE9-F2170F1C730B}" type="presOf" srcId="{8FF3B6FA-753C-473A-90FA-6517CECA6ADA}" destId="{B911F064-6D8E-44FB-9827-9F0D949356F7}" srcOrd="0" destOrd="0" presId="urn:microsoft.com/office/officeart/2009/3/layout/HorizontalOrganizationChart"/>
    <dgm:cxn modelId="{59A5976E-F11B-498B-8E2A-97C399E80041}" srcId="{8FF3B6FA-753C-473A-90FA-6517CECA6ADA}" destId="{99880311-83D0-4562-9361-A2D00A2095BC}" srcOrd="0" destOrd="0" parTransId="{998EBA3A-40C2-444C-BFAD-63E5E44DAB73}" sibTransId="{EC3A502D-F5B1-4C52-95C9-87670B08D66D}"/>
    <dgm:cxn modelId="{6FD8C494-BBD3-4098-9A37-2D376B1B3608}" type="presOf" srcId="{E283B305-56F7-4AF9-8C17-5A22B0DBA44F}" destId="{B6D805A1-D59C-461E-9B4B-251C055AADDE}" srcOrd="0" destOrd="0" presId="urn:microsoft.com/office/officeart/2009/3/layout/HorizontalOrganizationChart"/>
    <dgm:cxn modelId="{ECB14B39-21C0-4B0B-A90F-B27514EBA549}" srcId="{E283B305-56F7-4AF9-8C17-5A22B0DBA44F}" destId="{8FF3B6FA-753C-473A-90FA-6517CECA6ADA}" srcOrd="1" destOrd="0" parTransId="{A2212D5A-D382-49EC-B1A6-440CB3D23E65}" sibTransId="{5D9C22AA-EFA0-4B35-992D-C86821CEE932}"/>
    <dgm:cxn modelId="{A31EFC74-8847-4F7D-BE87-15E168F22082}" type="presOf" srcId="{998EBA3A-40C2-444C-BFAD-63E5E44DAB73}" destId="{5442F47A-BAB1-4EF7-AAA4-0AAEF0FE3998}" srcOrd="0" destOrd="0" presId="urn:microsoft.com/office/officeart/2009/3/layout/HorizontalOrganizationChart"/>
    <dgm:cxn modelId="{6FBBAC49-25CC-4D24-A286-BE94F5176D00}" type="presOf" srcId="{59FD9FA2-4878-40E2-AC59-3E9C5FF61524}" destId="{26E20821-6CE1-43A0-8299-BE2BBB261517}" srcOrd="0" destOrd="0" presId="urn:microsoft.com/office/officeart/2009/3/layout/HorizontalOrganizationChart"/>
    <dgm:cxn modelId="{A118831B-BC2C-46F3-A9BE-32240238950B}" srcId="{8FF3B6FA-753C-473A-90FA-6517CECA6ADA}" destId="{C194CCB7-4531-4EFB-A6EB-A0F164E0C15F}" srcOrd="2" destOrd="0" parTransId="{FD640C95-717E-4153-B3CE-AE8B36A73538}" sibTransId="{6D0F374A-34D3-4B77-97AC-4A88A09C4783}"/>
    <dgm:cxn modelId="{B4AF4A16-F217-42D9-884A-F1C4A8D305B0}" srcId="{E283B305-56F7-4AF9-8C17-5A22B0DBA44F}" destId="{59FD9FA2-4878-40E2-AC59-3E9C5FF61524}" srcOrd="0" destOrd="0" parTransId="{FE9836BB-ACDE-4AFB-91E4-9F10DDC63BAC}" sibTransId="{37BB7907-7A69-43FC-BB5A-E697A5D79D1F}"/>
    <dgm:cxn modelId="{F0FD1B5A-88B7-4093-9D76-7B7F9B8AD9E1}" type="presOf" srcId="{714A0239-8374-4B31-A009-5066CC19F738}" destId="{B9B309B6-17B6-46FA-9ADB-32F1644BDDF8}" srcOrd="1" destOrd="0" presId="urn:microsoft.com/office/officeart/2009/3/layout/HorizontalOrganizationChart"/>
    <dgm:cxn modelId="{71C97D70-E31C-44A2-BA64-F8D93D6025CD}" type="presOf" srcId="{78DF9679-E1D9-4BB2-BD01-D625B4BF68BF}" destId="{D28DEA38-CE78-4EF0-9333-AD16A33FB04A}" srcOrd="0" destOrd="0" presId="urn:microsoft.com/office/officeart/2009/3/layout/HorizontalOrganizationChart"/>
    <dgm:cxn modelId="{C438B8A7-CE6D-46B3-82B3-0817A52BC2C8}" srcId="{8FF3B6FA-753C-473A-90FA-6517CECA6ADA}" destId="{2A7C9829-DE3C-4CF1-BA2B-52BCF9F58AE3}" srcOrd="1" destOrd="0" parTransId="{78DF9679-E1D9-4BB2-BD01-D625B4BF68BF}" sibTransId="{7488CBE1-DFA3-42B0-B47F-1A94B756F519}"/>
    <dgm:cxn modelId="{22318FB0-DFD0-4C32-9B54-A169D66A97EF}" type="presOf" srcId="{59FD9FA2-4878-40E2-AC59-3E9C5FF61524}" destId="{401B06A9-22A2-4C54-B9E4-7222C63406F2}" srcOrd="1" destOrd="0" presId="urn:microsoft.com/office/officeart/2009/3/layout/HorizontalOrganizationChart"/>
    <dgm:cxn modelId="{F18F2905-1610-468D-8884-851A9DF84D9A}" srcId="{E283B305-56F7-4AF9-8C17-5A22B0DBA44F}" destId="{714A0239-8374-4B31-A009-5066CC19F738}" srcOrd="3" destOrd="0" parTransId="{DAD6F512-290D-4729-A464-EA122E42C6BE}" sibTransId="{BCC46F19-2DFE-46A7-8262-92092B990E2E}"/>
    <dgm:cxn modelId="{25DCAEAF-74F1-4033-BE97-35333127EA80}" srcId="{E283B305-56F7-4AF9-8C17-5A22B0DBA44F}" destId="{41C1993C-A927-4CC5-B122-B995D80769B3}" srcOrd="2" destOrd="0" parTransId="{D151E167-671D-43B2-8C44-F8A94DB90675}" sibTransId="{36D7D2C3-631A-4A5B-8F49-7017E0025F4E}"/>
    <dgm:cxn modelId="{F282047D-6033-4C9A-88DB-DE2314CA6CE8}" type="presOf" srcId="{99880311-83D0-4562-9361-A2D00A2095BC}" destId="{E17DC8E8-5B3B-4968-AE64-CD4E5359186D}" srcOrd="0" destOrd="0" presId="urn:microsoft.com/office/officeart/2009/3/layout/HorizontalOrganizationChart"/>
    <dgm:cxn modelId="{48EDE3EC-E740-4A7B-8275-E195019160B6}" type="presOf" srcId="{2A7C9829-DE3C-4CF1-BA2B-52BCF9F58AE3}" destId="{7CB0C338-242B-4529-9412-C528A2C3DEDC}" srcOrd="0" destOrd="0" presId="urn:microsoft.com/office/officeart/2009/3/layout/HorizontalOrganizationChart"/>
    <dgm:cxn modelId="{3D8945A2-B33C-45A2-9881-87AFEADEB472}" type="presOf" srcId="{C194CCB7-4531-4EFB-A6EB-A0F164E0C15F}" destId="{1759526D-93B0-4411-BF5B-EE904D499CD2}" srcOrd="1" destOrd="0" presId="urn:microsoft.com/office/officeart/2009/3/layout/HorizontalOrganizationChart"/>
    <dgm:cxn modelId="{108208B0-0294-40B7-9F13-313EA85D1E7C}" type="presOf" srcId="{41C1993C-A927-4CC5-B122-B995D80769B3}" destId="{DD4D5ED7-D4E6-4EC9-BBC1-80504D62875E}" srcOrd="1" destOrd="0" presId="urn:microsoft.com/office/officeart/2009/3/layout/HorizontalOrganizationChart"/>
    <dgm:cxn modelId="{87F8B33F-C6DD-4735-9838-ED6C6F1415C7}" type="presOf" srcId="{FD640C95-717E-4153-B3CE-AE8B36A73538}" destId="{A5C79025-7474-4D57-8AC9-AA0595655240}" srcOrd="0" destOrd="0" presId="urn:microsoft.com/office/officeart/2009/3/layout/HorizontalOrganizationChart"/>
    <dgm:cxn modelId="{D419ECE9-476B-4388-AAEC-08F27976C0D1}" type="presOf" srcId="{714A0239-8374-4B31-A009-5066CC19F738}" destId="{3AB9D6C0-56F0-4CEB-9036-D9199DF6CD28}" srcOrd="0" destOrd="0" presId="urn:microsoft.com/office/officeart/2009/3/layout/HorizontalOrganizationChart"/>
    <dgm:cxn modelId="{3E04DB23-B55F-4B25-9E88-63F709EDB30F}" type="presOf" srcId="{99880311-83D0-4562-9361-A2D00A2095BC}" destId="{AA51E867-C11E-46C8-991B-C429E07A29A2}" srcOrd="1" destOrd="0" presId="urn:microsoft.com/office/officeart/2009/3/layout/HorizontalOrganizationChart"/>
    <dgm:cxn modelId="{BF2E587C-3329-4AD5-B5C7-5DC9C4C49AD8}" type="presOf" srcId="{2A7C9829-DE3C-4CF1-BA2B-52BCF9F58AE3}" destId="{4E989AD4-4740-4B2C-A34B-24C92285E102}" srcOrd="1" destOrd="0" presId="urn:microsoft.com/office/officeart/2009/3/layout/HorizontalOrganizationChart"/>
    <dgm:cxn modelId="{980A15D1-8D95-4F5E-A7C0-1542C9498E24}" type="presOf" srcId="{C194CCB7-4531-4EFB-A6EB-A0F164E0C15F}" destId="{D74AA838-70E4-48BD-A4FD-41A7A7DC5FD2}" srcOrd="0" destOrd="0" presId="urn:microsoft.com/office/officeart/2009/3/layout/HorizontalOrganizationChart"/>
    <dgm:cxn modelId="{D918ADDF-5E5C-4015-90C0-0741CB009EEC}" type="presOf" srcId="{41C1993C-A927-4CC5-B122-B995D80769B3}" destId="{795E28F6-A17D-47B7-960B-B1420C9D7B68}" srcOrd="0" destOrd="0" presId="urn:microsoft.com/office/officeart/2009/3/layout/HorizontalOrganizationChart"/>
    <dgm:cxn modelId="{6F03A20E-C855-49A2-97C7-AB184467E019}" type="presParOf" srcId="{B6D805A1-D59C-461E-9B4B-251C055AADDE}" destId="{D2672D18-9793-4B44-ADEB-04EC4B51A368}" srcOrd="0" destOrd="0" presId="urn:microsoft.com/office/officeart/2009/3/layout/HorizontalOrganizationChart"/>
    <dgm:cxn modelId="{D01313E4-2A59-44CE-8999-870AF80F542B}" type="presParOf" srcId="{D2672D18-9793-4B44-ADEB-04EC4B51A368}" destId="{628A96AD-691A-495B-8C1C-266BF957A9D9}" srcOrd="0" destOrd="0" presId="urn:microsoft.com/office/officeart/2009/3/layout/HorizontalOrganizationChart"/>
    <dgm:cxn modelId="{6CE53289-6A0F-419B-BDFC-6CDC7B3D667A}" type="presParOf" srcId="{628A96AD-691A-495B-8C1C-266BF957A9D9}" destId="{26E20821-6CE1-43A0-8299-BE2BBB261517}" srcOrd="0" destOrd="0" presId="urn:microsoft.com/office/officeart/2009/3/layout/HorizontalOrganizationChart"/>
    <dgm:cxn modelId="{1F74CE51-8DBB-4061-ADB7-068B1A94D9BB}" type="presParOf" srcId="{628A96AD-691A-495B-8C1C-266BF957A9D9}" destId="{401B06A9-22A2-4C54-B9E4-7222C63406F2}" srcOrd="1" destOrd="0" presId="urn:microsoft.com/office/officeart/2009/3/layout/HorizontalOrganizationChart"/>
    <dgm:cxn modelId="{724A061A-2C30-41D3-84FC-BF140395B8C6}" type="presParOf" srcId="{D2672D18-9793-4B44-ADEB-04EC4B51A368}" destId="{1B53E7F7-80D1-4D97-B30D-85E5FC9F5441}" srcOrd="1" destOrd="0" presId="urn:microsoft.com/office/officeart/2009/3/layout/HorizontalOrganizationChart"/>
    <dgm:cxn modelId="{EB8D843A-8182-485F-AF71-417C41CDA53C}" type="presParOf" srcId="{D2672D18-9793-4B44-ADEB-04EC4B51A368}" destId="{319DA308-A575-4735-A7AD-89577AB54546}" srcOrd="2" destOrd="0" presId="urn:microsoft.com/office/officeart/2009/3/layout/HorizontalOrganizationChart"/>
    <dgm:cxn modelId="{EA1ABE21-7D88-4B2F-B501-F2E873064459}" type="presParOf" srcId="{B6D805A1-D59C-461E-9B4B-251C055AADDE}" destId="{35BC589C-A1E7-419F-BA1C-5CC592446012}" srcOrd="1" destOrd="0" presId="urn:microsoft.com/office/officeart/2009/3/layout/HorizontalOrganizationChart"/>
    <dgm:cxn modelId="{43F5EE6B-85B8-4817-8AAF-16F487BAA7E4}" type="presParOf" srcId="{35BC589C-A1E7-419F-BA1C-5CC592446012}" destId="{7F5A5DE9-5014-434B-91B9-CA5679CC9CA1}" srcOrd="0" destOrd="0" presId="urn:microsoft.com/office/officeart/2009/3/layout/HorizontalOrganizationChart"/>
    <dgm:cxn modelId="{925346B9-6934-4C13-ACFB-E8F5426C2F62}" type="presParOf" srcId="{7F5A5DE9-5014-434B-91B9-CA5679CC9CA1}" destId="{B911F064-6D8E-44FB-9827-9F0D949356F7}" srcOrd="0" destOrd="0" presId="urn:microsoft.com/office/officeart/2009/3/layout/HorizontalOrganizationChart"/>
    <dgm:cxn modelId="{7BD5527E-72DA-46DE-BAF5-0F56D13BE522}" type="presParOf" srcId="{7F5A5DE9-5014-434B-91B9-CA5679CC9CA1}" destId="{635FE61D-CEBF-4EB8-9E6C-85E13DDD62F9}" srcOrd="1" destOrd="0" presId="urn:microsoft.com/office/officeart/2009/3/layout/HorizontalOrganizationChart"/>
    <dgm:cxn modelId="{5562DA58-32A0-4E19-B3C3-F9D26BE0A296}" type="presParOf" srcId="{35BC589C-A1E7-419F-BA1C-5CC592446012}" destId="{8A87A991-BD46-4325-9C8B-42DA52E6FF5C}" srcOrd="1" destOrd="0" presId="urn:microsoft.com/office/officeart/2009/3/layout/HorizontalOrganizationChart"/>
    <dgm:cxn modelId="{0B72780B-5C84-47AA-88E9-D544FD453ACB}" type="presParOf" srcId="{8A87A991-BD46-4325-9C8B-42DA52E6FF5C}" destId="{5442F47A-BAB1-4EF7-AAA4-0AAEF0FE3998}" srcOrd="0" destOrd="0" presId="urn:microsoft.com/office/officeart/2009/3/layout/HorizontalOrganizationChart"/>
    <dgm:cxn modelId="{01B1556B-C7FC-4DEB-9207-7C97A35390D3}" type="presParOf" srcId="{8A87A991-BD46-4325-9C8B-42DA52E6FF5C}" destId="{0C0EAD24-0F27-4227-A9A3-94A87F06C237}" srcOrd="1" destOrd="0" presId="urn:microsoft.com/office/officeart/2009/3/layout/HorizontalOrganizationChart"/>
    <dgm:cxn modelId="{EAC28BDE-A56B-493B-91CB-DC8043DDF556}" type="presParOf" srcId="{0C0EAD24-0F27-4227-A9A3-94A87F06C237}" destId="{7B7AB860-2ABB-4591-B826-3ED0A33E9511}" srcOrd="0" destOrd="0" presId="urn:microsoft.com/office/officeart/2009/3/layout/HorizontalOrganizationChart"/>
    <dgm:cxn modelId="{236BCE7D-3F34-4294-8E11-70DD95EFC263}" type="presParOf" srcId="{7B7AB860-2ABB-4591-B826-3ED0A33E9511}" destId="{E17DC8E8-5B3B-4968-AE64-CD4E5359186D}" srcOrd="0" destOrd="0" presId="urn:microsoft.com/office/officeart/2009/3/layout/HorizontalOrganizationChart"/>
    <dgm:cxn modelId="{7D949978-DC90-4909-AECE-54BD638A957B}" type="presParOf" srcId="{7B7AB860-2ABB-4591-B826-3ED0A33E9511}" destId="{AA51E867-C11E-46C8-991B-C429E07A29A2}" srcOrd="1" destOrd="0" presId="urn:microsoft.com/office/officeart/2009/3/layout/HorizontalOrganizationChart"/>
    <dgm:cxn modelId="{40F03B56-A61B-4BB1-ACF8-18A551E45725}" type="presParOf" srcId="{0C0EAD24-0F27-4227-A9A3-94A87F06C237}" destId="{BDD291B8-688E-4DC5-B7D8-272C84EB7A05}" srcOrd="1" destOrd="0" presId="urn:microsoft.com/office/officeart/2009/3/layout/HorizontalOrganizationChart"/>
    <dgm:cxn modelId="{E509E268-A33B-486B-AD18-833EEE9E5297}" type="presParOf" srcId="{0C0EAD24-0F27-4227-A9A3-94A87F06C237}" destId="{EC21ACB9-D1AA-480E-AC98-EAF6A262937F}" srcOrd="2" destOrd="0" presId="urn:microsoft.com/office/officeart/2009/3/layout/HorizontalOrganizationChart"/>
    <dgm:cxn modelId="{00236209-B1BF-4B9A-9E6F-7FAF9D27CC03}" type="presParOf" srcId="{8A87A991-BD46-4325-9C8B-42DA52E6FF5C}" destId="{D28DEA38-CE78-4EF0-9333-AD16A33FB04A}" srcOrd="2" destOrd="0" presId="urn:microsoft.com/office/officeart/2009/3/layout/HorizontalOrganizationChart"/>
    <dgm:cxn modelId="{AA4251C3-C493-4A39-91F7-6677A59E40A8}" type="presParOf" srcId="{8A87A991-BD46-4325-9C8B-42DA52E6FF5C}" destId="{25A8AABE-2601-4AE1-85E1-8A1F26C9CA64}" srcOrd="3" destOrd="0" presId="urn:microsoft.com/office/officeart/2009/3/layout/HorizontalOrganizationChart"/>
    <dgm:cxn modelId="{58AACB74-D3B9-453B-A873-276C20E8955F}" type="presParOf" srcId="{25A8AABE-2601-4AE1-85E1-8A1F26C9CA64}" destId="{0A8C8A6F-2840-463D-8F28-4CB7BE22C2B1}" srcOrd="0" destOrd="0" presId="urn:microsoft.com/office/officeart/2009/3/layout/HorizontalOrganizationChart"/>
    <dgm:cxn modelId="{01C5B2C7-9553-4990-9855-5D6A9A8EC585}" type="presParOf" srcId="{0A8C8A6F-2840-463D-8F28-4CB7BE22C2B1}" destId="{7CB0C338-242B-4529-9412-C528A2C3DEDC}" srcOrd="0" destOrd="0" presId="urn:microsoft.com/office/officeart/2009/3/layout/HorizontalOrganizationChart"/>
    <dgm:cxn modelId="{A987B93C-8F38-462D-B877-544C200F74F9}" type="presParOf" srcId="{0A8C8A6F-2840-463D-8F28-4CB7BE22C2B1}" destId="{4E989AD4-4740-4B2C-A34B-24C92285E102}" srcOrd="1" destOrd="0" presId="urn:microsoft.com/office/officeart/2009/3/layout/HorizontalOrganizationChart"/>
    <dgm:cxn modelId="{81BAE16C-CFC0-48E8-8B33-D3B0841DE7F2}" type="presParOf" srcId="{25A8AABE-2601-4AE1-85E1-8A1F26C9CA64}" destId="{4B4C27D6-CC0E-4A26-B332-DCB0E7ED0BC4}" srcOrd="1" destOrd="0" presId="urn:microsoft.com/office/officeart/2009/3/layout/HorizontalOrganizationChart"/>
    <dgm:cxn modelId="{9EF9FA85-5904-43F5-8E32-B258947C5818}" type="presParOf" srcId="{25A8AABE-2601-4AE1-85E1-8A1F26C9CA64}" destId="{22A40476-9C54-443A-98A8-9710547F1702}" srcOrd="2" destOrd="0" presId="urn:microsoft.com/office/officeart/2009/3/layout/HorizontalOrganizationChart"/>
    <dgm:cxn modelId="{691EDD8C-BA05-4AD0-9DFD-447EA10C99F1}" type="presParOf" srcId="{8A87A991-BD46-4325-9C8B-42DA52E6FF5C}" destId="{A5C79025-7474-4D57-8AC9-AA0595655240}" srcOrd="4" destOrd="0" presId="urn:microsoft.com/office/officeart/2009/3/layout/HorizontalOrganizationChart"/>
    <dgm:cxn modelId="{7F5903A9-8C70-4DBF-970F-17AAEF1F2910}" type="presParOf" srcId="{8A87A991-BD46-4325-9C8B-42DA52E6FF5C}" destId="{9EE4B854-F1F3-412A-A975-7B5F322C30B7}" srcOrd="5" destOrd="0" presId="urn:microsoft.com/office/officeart/2009/3/layout/HorizontalOrganizationChart"/>
    <dgm:cxn modelId="{1AFF04CD-1A32-4DBB-8565-7EC95989C4B4}" type="presParOf" srcId="{9EE4B854-F1F3-412A-A975-7B5F322C30B7}" destId="{39C31896-E21C-4D22-BB7B-96D6AFA51996}" srcOrd="0" destOrd="0" presId="urn:microsoft.com/office/officeart/2009/3/layout/HorizontalOrganizationChart"/>
    <dgm:cxn modelId="{8713809A-B68C-4B82-960F-8675D4969F47}" type="presParOf" srcId="{39C31896-E21C-4D22-BB7B-96D6AFA51996}" destId="{D74AA838-70E4-48BD-A4FD-41A7A7DC5FD2}" srcOrd="0" destOrd="0" presId="urn:microsoft.com/office/officeart/2009/3/layout/HorizontalOrganizationChart"/>
    <dgm:cxn modelId="{E9B6C76F-F256-4CEB-A8A0-A1F2F6288493}" type="presParOf" srcId="{39C31896-E21C-4D22-BB7B-96D6AFA51996}" destId="{1759526D-93B0-4411-BF5B-EE904D499CD2}" srcOrd="1" destOrd="0" presId="urn:microsoft.com/office/officeart/2009/3/layout/HorizontalOrganizationChart"/>
    <dgm:cxn modelId="{9E957784-5A1C-4213-8B61-CA36A0347B82}" type="presParOf" srcId="{9EE4B854-F1F3-412A-A975-7B5F322C30B7}" destId="{09689747-8554-45C9-8F6D-138FD8A127C4}" srcOrd="1" destOrd="0" presId="urn:microsoft.com/office/officeart/2009/3/layout/HorizontalOrganizationChart"/>
    <dgm:cxn modelId="{FA13C962-E0EC-4A8E-9B46-BD0268EE9192}" type="presParOf" srcId="{9EE4B854-F1F3-412A-A975-7B5F322C30B7}" destId="{7B194AD6-E9D6-45F2-B825-41934056737B}" srcOrd="2" destOrd="0" presId="urn:microsoft.com/office/officeart/2009/3/layout/HorizontalOrganizationChart"/>
    <dgm:cxn modelId="{2403AD24-8EC8-418D-AE7B-2138D0B8B970}" type="presParOf" srcId="{35BC589C-A1E7-419F-BA1C-5CC592446012}" destId="{C5EB1F69-6603-49CF-A337-794C0D45095D}" srcOrd="2" destOrd="0" presId="urn:microsoft.com/office/officeart/2009/3/layout/HorizontalOrganizationChart"/>
    <dgm:cxn modelId="{A8A4229D-0915-4014-A580-8D06CAE37B43}" type="presParOf" srcId="{B6D805A1-D59C-461E-9B4B-251C055AADDE}" destId="{2CFC2330-7977-483D-B749-154BEC051DC1}" srcOrd="2" destOrd="0" presId="urn:microsoft.com/office/officeart/2009/3/layout/HorizontalOrganizationChart"/>
    <dgm:cxn modelId="{6A36CB87-E96C-4BCB-B23A-59D6B147F465}" type="presParOf" srcId="{2CFC2330-7977-483D-B749-154BEC051DC1}" destId="{9BF1D4D4-AA76-4DCC-B48A-E6AB75FA9B5C}" srcOrd="0" destOrd="0" presId="urn:microsoft.com/office/officeart/2009/3/layout/HorizontalOrganizationChart"/>
    <dgm:cxn modelId="{4F776D51-545D-4602-8380-04E77CDDFFEF}" type="presParOf" srcId="{9BF1D4D4-AA76-4DCC-B48A-E6AB75FA9B5C}" destId="{795E28F6-A17D-47B7-960B-B1420C9D7B68}" srcOrd="0" destOrd="0" presId="urn:microsoft.com/office/officeart/2009/3/layout/HorizontalOrganizationChart"/>
    <dgm:cxn modelId="{ACEE87AC-20FE-4481-9916-081BD1845FCA}" type="presParOf" srcId="{9BF1D4D4-AA76-4DCC-B48A-E6AB75FA9B5C}" destId="{DD4D5ED7-D4E6-4EC9-BBC1-80504D62875E}" srcOrd="1" destOrd="0" presId="urn:microsoft.com/office/officeart/2009/3/layout/HorizontalOrganizationChart"/>
    <dgm:cxn modelId="{B7044329-188D-4A3A-B2D4-7F65B24159C9}" type="presParOf" srcId="{2CFC2330-7977-483D-B749-154BEC051DC1}" destId="{B20BE553-00F0-4B13-9D10-3DD94B957262}" srcOrd="1" destOrd="0" presId="urn:microsoft.com/office/officeart/2009/3/layout/HorizontalOrganizationChart"/>
    <dgm:cxn modelId="{5F81A157-6527-42A1-92BD-D5F0202DD25B}" type="presParOf" srcId="{2CFC2330-7977-483D-B749-154BEC051DC1}" destId="{492D1F08-3F28-440C-8E20-26C8CE16B4D6}" srcOrd="2" destOrd="0" presId="urn:microsoft.com/office/officeart/2009/3/layout/HorizontalOrganizationChart"/>
    <dgm:cxn modelId="{BD821451-04E5-418E-9B59-222B1BA7BB45}" type="presParOf" srcId="{B6D805A1-D59C-461E-9B4B-251C055AADDE}" destId="{1099E002-4EF4-42D2-8456-FE4A5D2B8CA2}" srcOrd="3" destOrd="0" presId="urn:microsoft.com/office/officeart/2009/3/layout/HorizontalOrganizationChart"/>
    <dgm:cxn modelId="{EA75B087-A6E2-4FA2-ACB3-0A4F9314DC10}" type="presParOf" srcId="{1099E002-4EF4-42D2-8456-FE4A5D2B8CA2}" destId="{9CBA4042-4392-430E-AA4B-C6DDDD438897}" srcOrd="0" destOrd="0" presId="urn:microsoft.com/office/officeart/2009/3/layout/HorizontalOrganizationChart"/>
    <dgm:cxn modelId="{44949581-AC17-4EE1-A9FE-F44097FAA132}" type="presParOf" srcId="{9CBA4042-4392-430E-AA4B-C6DDDD438897}" destId="{3AB9D6C0-56F0-4CEB-9036-D9199DF6CD28}" srcOrd="0" destOrd="0" presId="urn:microsoft.com/office/officeart/2009/3/layout/HorizontalOrganizationChart"/>
    <dgm:cxn modelId="{0E892C49-5569-4490-898A-E46752282011}" type="presParOf" srcId="{9CBA4042-4392-430E-AA4B-C6DDDD438897}" destId="{B9B309B6-17B6-46FA-9ADB-32F1644BDDF8}" srcOrd="1" destOrd="0" presId="urn:microsoft.com/office/officeart/2009/3/layout/HorizontalOrganizationChart"/>
    <dgm:cxn modelId="{0BE19EDB-B59F-43CF-A11C-4D7191054B0E}" type="presParOf" srcId="{1099E002-4EF4-42D2-8456-FE4A5D2B8CA2}" destId="{0181EFA5-00C1-44AE-8C27-03EB51FFD28E}" srcOrd="1" destOrd="0" presId="urn:microsoft.com/office/officeart/2009/3/layout/HorizontalOrganizationChart"/>
    <dgm:cxn modelId="{66A9570E-3CD5-4DF0-A186-894672BF9E37}" type="presParOf" srcId="{1099E002-4EF4-42D2-8456-FE4A5D2B8CA2}" destId="{65CF4E3D-499A-4837-83A8-EAC9ADFA9DE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B03840-FF75-46BC-80AB-4AC50A448F4B}" type="doc">
      <dgm:prSet loTypeId="urn:microsoft.com/office/officeart/2005/8/layout/list1" loCatId="list" qsTypeId="urn:microsoft.com/office/officeart/2005/8/quickstyle/simple5" qsCatId="simple" csTypeId="urn:microsoft.com/office/officeart/2005/8/colors/accent0_2" csCatId="mainScheme"/>
      <dgm:spPr/>
      <dgm:t>
        <a:bodyPr/>
        <a:lstStyle/>
        <a:p>
          <a:endParaRPr lang="ru-RU"/>
        </a:p>
      </dgm:t>
    </dgm:pt>
    <dgm:pt modelId="{8836F648-1EA7-4F87-8BA9-3ADBE4EBBDF4}">
      <dgm:prSet custT="1"/>
      <dgm:spPr/>
      <dgm:t>
        <a:bodyPr/>
        <a:lstStyle/>
        <a:p>
          <a:pPr rtl="0"/>
          <a:r>
            <a:rPr lang="ru-RU" sz="2000" b="1" dirty="0" smtClean="0">
              <a:latin typeface="Times New Roman" panose="02020603050405020304" pitchFamily="18" charset="0"/>
              <a:cs typeface="Times New Roman" panose="02020603050405020304" pitchFamily="18" charset="0"/>
            </a:rPr>
            <a:t>К финансовой деятельности </a:t>
          </a:r>
          <a:r>
            <a:rPr lang="ru-RU" sz="2000" dirty="0" smtClean="0">
              <a:latin typeface="Times New Roman" panose="02020603050405020304" pitchFamily="18" charset="0"/>
              <a:cs typeface="Times New Roman" panose="02020603050405020304" pitchFamily="18" charset="0"/>
            </a:rPr>
            <a:t>относят операции со средствами, внешними по отношению к инвестиционному проекту. </a:t>
          </a:r>
          <a:endParaRPr lang="ru-RU" sz="2000" dirty="0">
            <a:latin typeface="Times New Roman" panose="02020603050405020304" pitchFamily="18" charset="0"/>
            <a:cs typeface="Times New Roman" panose="02020603050405020304" pitchFamily="18" charset="0"/>
          </a:endParaRPr>
        </a:p>
      </dgm:t>
    </dgm:pt>
    <dgm:pt modelId="{FF64F701-9D1B-45D4-A2EE-F4425E0FD9E3}" type="parTrans" cxnId="{F9681C24-C559-4232-81D3-F068E0574314}">
      <dgm:prSet/>
      <dgm:spPr/>
      <dgm:t>
        <a:bodyPr/>
        <a:lstStyle/>
        <a:p>
          <a:endParaRPr lang="ru-RU" sz="2000">
            <a:latin typeface="Times New Roman" panose="02020603050405020304" pitchFamily="18" charset="0"/>
            <a:cs typeface="Times New Roman" panose="02020603050405020304" pitchFamily="18" charset="0"/>
          </a:endParaRPr>
        </a:p>
      </dgm:t>
    </dgm:pt>
    <dgm:pt modelId="{5E4E2B4B-877A-45D5-A061-95C7570C9246}" type="sibTrans" cxnId="{F9681C24-C559-4232-81D3-F068E0574314}">
      <dgm:prSet/>
      <dgm:spPr/>
      <dgm:t>
        <a:bodyPr/>
        <a:lstStyle/>
        <a:p>
          <a:endParaRPr lang="ru-RU" sz="2000">
            <a:latin typeface="Times New Roman" panose="02020603050405020304" pitchFamily="18" charset="0"/>
            <a:cs typeface="Times New Roman" panose="02020603050405020304" pitchFamily="18" charset="0"/>
          </a:endParaRPr>
        </a:p>
      </dgm:t>
    </dgm:pt>
    <dgm:pt modelId="{225D5928-3964-4E63-A351-C95C4EA7E2A2}">
      <dgm:prSet custT="1"/>
      <dgm:spPr/>
      <dgm:t>
        <a:bodyPr/>
        <a:lstStyle/>
        <a:p>
          <a:pPr rtl="0"/>
          <a:r>
            <a:rPr lang="ru-RU" sz="2000" dirty="0" smtClean="0">
              <a:latin typeface="Times New Roman" panose="02020603050405020304" pitchFamily="18" charset="0"/>
              <a:cs typeface="Times New Roman" panose="02020603050405020304" pitchFamily="18" charset="0"/>
            </a:rPr>
            <a:t>Они состоят из собственного (акционерного) капитала предприятия и привлеченных средств (субсидий, кредитов и займов). </a:t>
          </a:r>
          <a:endParaRPr lang="ru-RU" sz="2000" dirty="0">
            <a:latin typeface="Times New Roman" panose="02020603050405020304" pitchFamily="18" charset="0"/>
            <a:cs typeface="Times New Roman" panose="02020603050405020304" pitchFamily="18" charset="0"/>
          </a:endParaRPr>
        </a:p>
      </dgm:t>
    </dgm:pt>
    <dgm:pt modelId="{442D48C6-4C13-433A-9B64-7EBB30F12D78}" type="parTrans" cxnId="{F80BA616-D0A7-451E-A552-7C43C00A9C1A}">
      <dgm:prSet/>
      <dgm:spPr/>
      <dgm:t>
        <a:bodyPr/>
        <a:lstStyle/>
        <a:p>
          <a:endParaRPr lang="ru-RU" sz="2000">
            <a:latin typeface="Times New Roman" panose="02020603050405020304" pitchFamily="18" charset="0"/>
            <a:cs typeface="Times New Roman" panose="02020603050405020304" pitchFamily="18" charset="0"/>
          </a:endParaRPr>
        </a:p>
      </dgm:t>
    </dgm:pt>
    <dgm:pt modelId="{9E6A75EE-4CAF-41A5-A3B4-6E841746D47E}" type="sibTrans" cxnId="{F80BA616-D0A7-451E-A552-7C43C00A9C1A}">
      <dgm:prSet/>
      <dgm:spPr/>
      <dgm:t>
        <a:bodyPr/>
        <a:lstStyle/>
        <a:p>
          <a:endParaRPr lang="ru-RU" sz="2000">
            <a:latin typeface="Times New Roman" panose="02020603050405020304" pitchFamily="18" charset="0"/>
            <a:cs typeface="Times New Roman" panose="02020603050405020304" pitchFamily="18" charset="0"/>
          </a:endParaRPr>
        </a:p>
      </dgm:t>
    </dgm:pt>
    <dgm:pt modelId="{90484F7D-67C9-405B-9453-B2737A03149D}">
      <dgm:prSet custT="1"/>
      <dgm:spPr/>
      <dgm:t>
        <a:bodyPr/>
        <a:lstStyle/>
        <a:p>
          <a:pPr rtl="0"/>
          <a:r>
            <a:rPr lang="ru-RU" sz="2000" b="1" dirty="0" smtClean="0">
              <a:latin typeface="Times New Roman" panose="02020603050405020304" pitchFamily="18" charset="0"/>
              <a:cs typeface="Times New Roman" panose="02020603050405020304" pitchFamily="18" charset="0"/>
            </a:rPr>
            <a:t>К оттокам </a:t>
          </a:r>
          <a:r>
            <a:rPr lang="ru-RU" sz="2000" dirty="0" smtClean="0">
              <a:latin typeface="Times New Roman" panose="02020603050405020304" pitchFamily="18" charset="0"/>
              <a:cs typeface="Times New Roman" panose="02020603050405020304" pitchFamily="18" charset="0"/>
            </a:rPr>
            <a:t>относят возврат и обслуживание кредитов и займов, выплату дивидендов акционерам и др.</a:t>
          </a:r>
          <a:endParaRPr lang="ru-RU" sz="2000" dirty="0">
            <a:latin typeface="Times New Roman" panose="02020603050405020304" pitchFamily="18" charset="0"/>
            <a:cs typeface="Times New Roman" panose="02020603050405020304" pitchFamily="18" charset="0"/>
          </a:endParaRPr>
        </a:p>
      </dgm:t>
    </dgm:pt>
    <dgm:pt modelId="{68DA2E31-2E66-4F0C-96BC-263835958E13}" type="parTrans" cxnId="{032455F7-B941-41A5-97CE-4BF603363736}">
      <dgm:prSet/>
      <dgm:spPr/>
      <dgm:t>
        <a:bodyPr/>
        <a:lstStyle/>
        <a:p>
          <a:endParaRPr lang="ru-RU" sz="2000">
            <a:latin typeface="Times New Roman" panose="02020603050405020304" pitchFamily="18" charset="0"/>
            <a:cs typeface="Times New Roman" panose="02020603050405020304" pitchFamily="18" charset="0"/>
          </a:endParaRPr>
        </a:p>
      </dgm:t>
    </dgm:pt>
    <dgm:pt modelId="{BB04A255-E513-4DFF-BB5B-152292AE9E8D}" type="sibTrans" cxnId="{032455F7-B941-41A5-97CE-4BF603363736}">
      <dgm:prSet/>
      <dgm:spPr/>
      <dgm:t>
        <a:bodyPr/>
        <a:lstStyle/>
        <a:p>
          <a:endParaRPr lang="ru-RU" sz="2000">
            <a:latin typeface="Times New Roman" panose="02020603050405020304" pitchFamily="18" charset="0"/>
            <a:cs typeface="Times New Roman" panose="02020603050405020304" pitchFamily="18" charset="0"/>
          </a:endParaRPr>
        </a:p>
      </dgm:t>
    </dgm:pt>
    <dgm:pt modelId="{C983E818-E7DF-44D5-BA49-2A44B1F30E88}">
      <dgm:prSet custT="1"/>
      <dgm:spPr/>
      <dgm:t>
        <a:bodyPr/>
        <a:lstStyle/>
        <a:p>
          <a:pPr rtl="0"/>
          <a:r>
            <a:rPr lang="ru-RU" sz="2000" dirty="0" smtClean="0">
              <a:latin typeface="Times New Roman" panose="02020603050405020304" pitchFamily="18" charset="0"/>
              <a:cs typeface="Times New Roman" panose="02020603050405020304" pitchFamily="18" charset="0"/>
            </a:rPr>
            <a:t>Если не учитывать неопределенность и риск, то достаточным условием финансовой реализуемости проекта является </a:t>
          </a:r>
          <a:r>
            <a:rPr lang="ru-RU" sz="2000" b="1" dirty="0" smtClean="0">
              <a:latin typeface="Times New Roman" panose="02020603050405020304" pitchFamily="18" charset="0"/>
              <a:cs typeface="Times New Roman" panose="02020603050405020304" pitchFamily="18" charset="0"/>
            </a:rPr>
            <a:t>неотрицательное</a:t>
          </a:r>
          <a:r>
            <a:rPr lang="ru-RU" sz="2000" dirty="0" smtClean="0">
              <a:latin typeface="Times New Roman" panose="02020603050405020304" pitchFamily="18" charset="0"/>
              <a:cs typeface="Times New Roman" panose="02020603050405020304" pitchFamily="18" charset="0"/>
            </a:rPr>
            <a:t> значение на каждом шаге величины накопленного сальдо потока.</a:t>
          </a:r>
          <a:endParaRPr lang="ru-RU" sz="2000" dirty="0">
            <a:latin typeface="Times New Roman" panose="02020603050405020304" pitchFamily="18" charset="0"/>
            <a:cs typeface="Times New Roman" panose="02020603050405020304" pitchFamily="18" charset="0"/>
          </a:endParaRPr>
        </a:p>
      </dgm:t>
    </dgm:pt>
    <dgm:pt modelId="{E45A5F84-B8FD-40D0-994B-2AE8CB903D2E}" type="parTrans" cxnId="{C8AAE780-D096-4223-93FD-F0085FF6AF95}">
      <dgm:prSet/>
      <dgm:spPr/>
      <dgm:t>
        <a:bodyPr/>
        <a:lstStyle/>
        <a:p>
          <a:endParaRPr lang="ru-RU" sz="2000">
            <a:latin typeface="Times New Roman" panose="02020603050405020304" pitchFamily="18" charset="0"/>
            <a:cs typeface="Times New Roman" panose="02020603050405020304" pitchFamily="18" charset="0"/>
          </a:endParaRPr>
        </a:p>
      </dgm:t>
    </dgm:pt>
    <dgm:pt modelId="{1D73AF27-04F9-4429-9679-1547A288BC33}" type="sibTrans" cxnId="{C8AAE780-D096-4223-93FD-F0085FF6AF95}">
      <dgm:prSet/>
      <dgm:spPr/>
      <dgm:t>
        <a:bodyPr/>
        <a:lstStyle/>
        <a:p>
          <a:endParaRPr lang="ru-RU" sz="2000">
            <a:latin typeface="Times New Roman" panose="02020603050405020304" pitchFamily="18" charset="0"/>
            <a:cs typeface="Times New Roman" panose="02020603050405020304" pitchFamily="18" charset="0"/>
          </a:endParaRPr>
        </a:p>
      </dgm:t>
    </dgm:pt>
    <dgm:pt modelId="{EE6D94B1-BB99-4E48-8C59-EAA628FF4454}" type="pres">
      <dgm:prSet presAssocID="{84B03840-FF75-46BC-80AB-4AC50A448F4B}" presName="linear" presStyleCnt="0">
        <dgm:presLayoutVars>
          <dgm:dir/>
          <dgm:animLvl val="lvl"/>
          <dgm:resizeHandles val="exact"/>
        </dgm:presLayoutVars>
      </dgm:prSet>
      <dgm:spPr/>
    </dgm:pt>
    <dgm:pt modelId="{84DCE86A-1D01-45CB-A02C-03DD2D100BD4}" type="pres">
      <dgm:prSet presAssocID="{8836F648-1EA7-4F87-8BA9-3ADBE4EBBDF4}" presName="parentLin" presStyleCnt="0"/>
      <dgm:spPr/>
    </dgm:pt>
    <dgm:pt modelId="{49B722D9-489A-47A9-AEC0-671834CB9D6B}" type="pres">
      <dgm:prSet presAssocID="{8836F648-1EA7-4F87-8BA9-3ADBE4EBBDF4}" presName="parentLeftMargin" presStyleLbl="node1" presStyleIdx="0" presStyleCnt="4"/>
      <dgm:spPr/>
    </dgm:pt>
    <dgm:pt modelId="{0F4A5AC7-AD5C-48BA-BA9C-26F95AD2ACC4}" type="pres">
      <dgm:prSet presAssocID="{8836F648-1EA7-4F87-8BA9-3ADBE4EBBDF4}" presName="parentText" presStyleLbl="node1" presStyleIdx="0" presStyleCnt="4">
        <dgm:presLayoutVars>
          <dgm:chMax val="0"/>
          <dgm:bulletEnabled val="1"/>
        </dgm:presLayoutVars>
      </dgm:prSet>
      <dgm:spPr/>
    </dgm:pt>
    <dgm:pt modelId="{21F64694-AA15-4692-AEC6-53EF4939E2AE}" type="pres">
      <dgm:prSet presAssocID="{8836F648-1EA7-4F87-8BA9-3ADBE4EBBDF4}" presName="negativeSpace" presStyleCnt="0"/>
      <dgm:spPr/>
    </dgm:pt>
    <dgm:pt modelId="{46449B98-1CB3-461E-97D1-34198D320DEB}" type="pres">
      <dgm:prSet presAssocID="{8836F648-1EA7-4F87-8BA9-3ADBE4EBBDF4}" presName="childText" presStyleLbl="conFgAcc1" presStyleIdx="0" presStyleCnt="4">
        <dgm:presLayoutVars>
          <dgm:bulletEnabled val="1"/>
        </dgm:presLayoutVars>
      </dgm:prSet>
      <dgm:spPr/>
    </dgm:pt>
    <dgm:pt modelId="{3AED2C81-EBC9-4021-9632-9B18CD4C4207}" type="pres">
      <dgm:prSet presAssocID="{5E4E2B4B-877A-45D5-A061-95C7570C9246}" presName="spaceBetweenRectangles" presStyleCnt="0"/>
      <dgm:spPr/>
    </dgm:pt>
    <dgm:pt modelId="{266CDC8F-6C60-4DE4-AF58-50F5287A1B1B}" type="pres">
      <dgm:prSet presAssocID="{225D5928-3964-4E63-A351-C95C4EA7E2A2}" presName="parentLin" presStyleCnt="0"/>
      <dgm:spPr/>
    </dgm:pt>
    <dgm:pt modelId="{E7275D0C-A298-4870-94A6-1E577BB1C9B5}" type="pres">
      <dgm:prSet presAssocID="{225D5928-3964-4E63-A351-C95C4EA7E2A2}" presName="parentLeftMargin" presStyleLbl="node1" presStyleIdx="0" presStyleCnt="4"/>
      <dgm:spPr/>
    </dgm:pt>
    <dgm:pt modelId="{D738BE49-5499-4AA2-B2AC-9F5CC107D052}" type="pres">
      <dgm:prSet presAssocID="{225D5928-3964-4E63-A351-C95C4EA7E2A2}" presName="parentText" presStyleLbl="node1" presStyleIdx="1" presStyleCnt="4">
        <dgm:presLayoutVars>
          <dgm:chMax val="0"/>
          <dgm:bulletEnabled val="1"/>
        </dgm:presLayoutVars>
      </dgm:prSet>
      <dgm:spPr/>
    </dgm:pt>
    <dgm:pt modelId="{FB7B17B7-41E7-407E-B7A7-0E1EE67F0452}" type="pres">
      <dgm:prSet presAssocID="{225D5928-3964-4E63-A351-C95C4EA7E2A2}" presName="negativeSpace" presStyleCnt="0"/>
      <dgm:spPr/>
    </dgm:pt>
    <dgm:pt modelId="{7E75260E-9462-485A-8D4C-9DCF2B2DE64E}" type="pres">
      <dgm:prSet presAssocID="{225D5928-3964-4E63-A351-C95C4EA7E2A2}" presName="childText" presStyleLbl="conFgAcc1" presStyleIdx="1" presStyleCnt="4">
        <dgm:presLayoutVars>
          <dgm:bulletEnabled val="1"/>
        </dgm:presLayoutVars>
      </dgm:prSet>
      <dgm:spPr/>
    </dgm:pt>
    <dgm:pt modelId="{E68C0498-11E5-4746-BFED-219EE98296AC}" type="pres">
      <dgm:prSet presAssocID="{9E6A75EE-4CAF-41A5-A3B4-6E841746D47E}" presName="spaceBetweenRectangles" presStyleCnt="0"/>
      <dgm:spPr/>
    </dgm:pt>
    <dgm:pt modelId="{592FCB8A-4A17-4BA8-BBF7-F5F9DE8560D8}" type="pres">
      <dgm:prSet presAssocID="{90484F7D-67C9-405B-9453-B2737A03149D}" presName="parentLin" presStyleCnt="0"/>
      <dgm:spPr/>
    </dgm:pt>
    <dgm:pt modelId="{010DE43D-3AB7-47EE-90BA-C07CC4B37532}" type="pres">
      <dgm:prSet presAssocID="{90484F7D-67C9-405B-9453-B2737A03149D}" presName="parentLeftMargin" presStyleLbl="node1" presStyleIdx="1" presStyleCnt="4"/>
      <dgm:spPr/>
    </dgm:pt>
    <dgm:pt modelId="{670EF495-B704-4052-8736-060C971989D0}" type="pres">
      <dgm:prSet presAssocID="{90484F7D-67C9-405B-9453-B2737A03149D}" presName="parentText" presStyleLbl="node1" presStyleIdx="2" presStyleCnt="4">
        <dgm:presLayoutVars>
          <dgm:chMax val="0"/>
          <dgm:bulletEnabled val="1"/>
        </dgm:presLayoutVars>
      </dgm:prSet>
      <dgm:spPr/>
    </dgm:pt>
    <dgm:pt modelId="{818686AA-9114-4588-95E9-774A8517120D}" type="pres">
      <dgm:prSet presAssocID="{90484F7D-67C9-405B-9453-B2737A03149D}" presName="negativeSpace" presStyleCnt="0"/>
      <dgm:spPr/>
    </dgm:pt>
    <dgm:pt modelId="{89DECD8A-7C1F-4F5A-9AEA-294B73C41CB9}" type="pres">
      <dgm:prSet presAssocID="{90484F7D-67C9-405B-9453-B2737A03149D}" presName="childText" presStyleLbl="conFgAcc1" presStyleIdx="2" presStyleCnt="4">
        <dgm:presLayoutVars>
          <dgm:bulletEnabled val="1"/>
        </dgm:presLayoutVars>
      </dgm:prSet>
      <dgm:spPr/>
    </dgm:pt>
    <dgm:pt modelId="{F7F3C9D8-730D-4764-9B09-B49600F6E431}" type="pres">
      <dgm:prSet presAssocID="{BB04A255-E513-4DFF-BB5B-152292AE9E8D}" presName="spaceBetweenRectangles" presStyleCnt="0"/>
      <dgm:spPr/>
    </dgm:pt>
    <dgm:pt modelId="{FE3331E4-B6EC-4F4D-BC7C-F7191537FD83}" type="pres">
      <dgm:prSet presAssocID="{C983E818-E7DF-44D5-BA49-2A44B1F30E88}" presName="parentLin" presStyleCnt="0"/>
      <dgm:spPr/>
    </dgm:pt>
    <dgm:pt modelId="{80113654-8F5D-483C-9587-DFD72FF706F3}" type="pres">
      <dgm:prSet presAssocID="{C983E818-E7DF-44D5-BA49-2A44B1F30E88}" presName="parentLeftMargin" presStyleLbl="node1" presStyleIdx="2" presStyleCnt="4"/>
      <dgm:spPr/>
    </dgm:pt>
    <dgm:pt modelId="{2FBE6E57-758B-46B6-8926-2222404958FC}" type="pres">
      <dgm:prSet presAssocID="{C983E818-E7DF-44D5-BA49-2A44B1F30E88}" presName="parentText" presStyleLbl="node1" presStyleIdx="3" presStyleCnt="4">
        <dgm:presLayoutVars>
          <dgm:chMax val="0"/>
          <dgm:bulletEnabled val="1"/>
        </dgm:presLayoutVars>
      </dgm:prSet>
      <dgm:spPr/>
    </dgm:pt>
    <dgm:pt modelId="{624C4973-206B-407B-92A0-5BFCFAF53404}" type="pres">
      <dgm:prSet presAssocID="{C983E818-E7DF-44D5-BA49-2A44B1F30E88}" presName="negativeSpace" presStyleCnt="0"/>
      <dgm:spPr/>
    </dgm:pt>
    <dgm:pt modelId="{2773AB96-9AD8-4C76-8B37-441DE4BCCAC5}" type="pres">
      <dgm:prSet presAssocID="{C983E818-E7DF-44D5-BA49-2A44B1F30E88}" presName="childText" presStyleLbl="conFgAcc1" presStyleIdx="3" presStyleCnt="4">
        <dgm:presLayoutVars>
          <dgm:bulletEnabled val="1"/>
        </dgm:presLayoutVars>
      </dgm:prSet>
      <dgm:spPr/>
    </dgm:pt>
  </dgm:ptLst>
  <dgm:cxnLst>
    <dgm:cxn modelId="{9006E92E-663D-4049-8658-1C1A3BA513EC}" type="presOf" srcId="{90484F7D-67C9-405B-9453-B2737A03149D}" destId="{010DE43D-3AB7-47EE-90BA-C07CC4B37532}" srcOrd="0" destOrd="0" presId="urn:microsoft.com/office/officeart/2005/8/layout/list1"/>
    <dgm:cxn modelId="{C16EB25F-5822-40D9-8CB2-A94440DAA366}" type="presOf" srcId="{84B03840-FF75-46BC-80AB-4AC50A448F4B}" destId="{EE6D94B1-BB99-4E48-8C59-EAA628FF4454}" srcOrd="0" destOrd="0" presId="urn:microsoft.com/office/officeart/2005/8/layout/list1"/>
    <dgm:cxn modelId="{01E1AE48-A220-48F7-86FB-46AC47A8310E}" type="presOf" srcId="{225D5928-3964-4E63-A351-C95C4EA7E2A2}" destId="{E7275D0C-A298-4870-94A6-1E577BB1C9B5}" srcOrd="0" destOrd="0" presId="urn:microsoft.com/office/officeart/2005/8/layout/list1"/>
    <dgm:cxn modelId="{F01A4BB9-7601-451D-98B8-57DA125CC5D5}" type="presOf" srcId="{C983E818-E7DF-44D5-BA49-2A44B1F30E88}" destId="{2FBE6E57-758B-46B6-8926-2222404958FC}" srcOrd="1" destOrd="0" presId="urn:microsoft.com/office/officeart/2005/8/layout/list1"/>
    <dgm:cxn modelId="{032455F7-B941-41A5-97CE-4BF603363736}" srcId="{84B03840-FF75-46BC-80AB-4AC50A448F4B}" destId="{90484F7D-67C9-405B-9453-B2737A03149D}" srcOrd="2" destOrd="0" parTransId="{68DA2E31-2E66-4F0C-96BC-263835958E13}" sibTransId="{BB04A255-E513-4DFF-BB5B-152292AE9E8D}"/>
    <dgm:cxn modelId="{7029E58E-6A3B-4DD2-BC46-D62230ECC3D8}" type="presOf" srcId="{8836F648-1EA7-4F87-8BA9-3ADBE4EBBDF4}" destId="{49B722D9-489A-47A9-AEC0-671834CB9D6B}" srcOrd="0" destOrd="0" presId="urn:microsoft.com/office/officeart/2005/8/layout/list1"/>
    <dgm:cxn modelId="{317EDFBD-28A2-4021-BB43-9A91D64058B6}" type="presOf" srcId="{8836F648-1EA7-4F87-8BA9-3ADBE4EBBDF4}" destId="{0F4A5AC7-AD5C-48BA-BA9C-26F95AD2ACC4}" srcOrd="1" destOrd="0" presId="urn:microsoft.com/office/officeart/2005/8/layout/list1"/>
    <dgm:cxn modelId="{F80BA616-D0A7-451E-A552-7C43C00A9C1A}" srcId="{84B03840-FF75-46BC-80AB-4AC50A448F4B}" destId="{225D5928-3964-4E63-A351-C95C4EA7E2A2}" srcOrd="1" destOrd="0" parTransId="{442D48C6-4C13-433A-9B64-7EBB30F12D78}" sibTransId="{9E6A75EE-4CAF-41A5-A3B4-6E841746D47E}"/>
    <dgm:cxn modelId="{1757DD5C-4B56-41D9-9A94-961576D91002}" type="presOf" srcId="{225D5928-3964-4E63-A351-C95C4EA7E2A2}" destId="{D738BE49-5499-4AA2-B2AC-9F5CC107D052}" srcOrd="1" destOrd="0" presId="urn:microsoft.com/office/officeart/2005/8/layout/list1"/>
    <dgm:cxn modelId="{C8AAE780-D096-4223-93FD-F0085FF6AF95}" srcId="{84B03840-FF75-46BC-80AB-4AC50A448F4B}" destId="{C983E818-E7DF-44D5-BA49-2A44B1F30E88}" srcOrd="3" destOrd="0" parTransId="{E45A5F84-B8FD-40D0-994B-2AE8CB903D2E}" sibTransId="{1D73AF27-04F9-4429-9679-1547A288BC33}"/>
    <dgm:cxn modelId="{D0AE2E17-94FF-412E-BE40-B9C660034BE3}" type="presOf" srcId="{90484F7D-67C9-405B-9453-B2737A03149D}" destId="{670EF495-B704-4052-8736-060C971989D0}" srcOrd="1" destOrd="0" presId="urn:microsoft.com/office/officeart/2005/8/layout/list1"/>
    <dgm:cxn modelId="{F9681C24-C559-4232-81D3-F068E0574314}" srcId="{84B03840-FF75-46BC-80AB-4AC50A448F4B}" destId="{8836F648-1EA7-4F87-8BA9-3ADBE4EBBDF4}" srcOrd="0" destOrd="0" parTransId="{FF64F701-9D1B-45D4-A2EE-F4425E0FD9E3}" sibTransId="{5E4E2B4B-877A-45D5-A061-95C7570C9246}"/>
    <dgm:cxn modelId="{A0EC3157-C1D3-488C-B7D3-BADB478804D3}" type="presOf" srcId="{C983E818-E7DF-44D5-BA49-2A44B1F30E88}" destId="{80113654-8F5D-483C-9587-DFD72FF706F3}" srcOrd="0" destOrd="0" presId="urn:microsoft.com/office/officeart/2005/8/layout/list1"/>
    <dgm:cxn modelId="{2EDF3DA7-FA7B-4C69-8141-260986D4EAAB}" type="presParOf" srcId="{EE6D94B1-BB99-4E48-8C59-EAA628FF4454}" destId="{84DCE86A-1D01-45CB-A02C-03DD2D100BD4}" srcOrd="0" destOrd="0" presId="urn:microsoft.com/office/officeart/2005/8/layout/list1"/>
    <dgm:cxn modelId="{F61C0E2B-6199-4BCE-B9E0-C3AC7CBCA993}" type="presParOf" srcId="{84DCE86A-1D01-45CB-A02C-03DD2D100BD4}" destId="{49B722D9-489A-47A9-AEC0-671834CB9D6B}" srcOrd="0" destOrd="0" presId="urn:microsoft.com/office/officeart/2005/8/layout/list1"/>
    <dgm:cxn modelId="{A59D4ADC-FD1F-48FA-86F7-48D7CE7B25DF}" type="presParOf" srcId="{84DCE86A-1D01-45CB-A02C-03DD2D100BD4}" destId="{0F4A5AC7-AD5C-48BA-BA9C-26F95AD2ACC4}" srcOrd="1" destOrd="0" presId="urn:microsoft.com/office/officeart/2005/8/layout/list1"/>
    <dgm:cxn modelId="{8D1CE06A-E675-45B6-A4D4-09674DD67A7C}" type="presParOf" srcId="{EE6D94B1-BB99-4E48-8C59-EAA628FF4454}" destId="{21F64694-AA15-4692-AEC6-53EF4939E2AE}" srcOrd="1" destOrd="0" presId="urn:microsoft.com/office/officeart/2005/8/layout/list1"/>
    <dgm:cxn modelId="{B5D0B3D5-FF97-413C-833A-D55E61D3249D}" type="presParOf" srcId="{EE6D94B1-BB99-4E48-8C59-EAA628FF4454}" destId="{46449B98-1CB3-461E-97D1-34198D320DEB}" srcOrd="2" destOrd="0" presId="urn:microsoft.com/office/officeart/2005/8/layout/list1"/>
    <dgm:cxn modelId="{5AA9CFD0-EA03-48F9-A8F0-465ACE1FAADE}" type="presParOf" srcId="{EE6D94B1-BB99-4E48-8C59-EAA628FF4454}" destId="{3AED2C81-EBC9-4021-9632-9B18CD4C4207}" srcOrd="3" destOrd="0" presId="urn:microsoft.com/office/officeart/2005/8/layout/list1"/>
    <dgm:cxn modelId="{7977E5B4-0317-402F-B7F7-22D420D67A50}" type="presParOf" srcId="{EE6D94B1-BB99-4E48-8C59-EAA628FF4454}" destId="{266CDC8F-6C60-4DE4-AF58-50F5287A1B1B}" srcOrd="4" destOrd="0" presId="urn:microsoft.com/office/officeart/2005/8/layout/list1"/>
    <dgm:cxn modelId="{FC051ED2-FDE8-453F-9599-B895FDB450B7}" type="presParOf" srcId="{266CDC8F-6C60-4DE4-AF58-50F5287A1B1B}" destId="{E7275D0C-A298-4870-94A6-1E577BB1C9B5}" srcOrd="0" destOrd="0" presId="urn:microsoft.com/office/officeart/2005/8/layout/list1"/>
    <dgm:cxn modelId="{C2A28687-B02B-4027-9D5B-410C6ADA0C9E}" type="presParOf" srcId="{266CDC8F-6C60-4DE4-AF58-50F5287A1B1B}" destId="{D738BE49-5499-4AA2-B2AC-9F5CC107D052}" srcOrd="1" destOrd="0" presId="urn:microsoft.com/office/officeart/2005/8/layout/list1"/>
    <dgm:cxn modelId="{F4FC55BC-3D79-4BEC-A834-1F05A4B99221}" type="presParOf" srcId="{EE6D94B1-BB99-4E48-8C59-EAA628FF4454}" destId="{FB7B17B7-41E7-407E-B7A7-0E1EE67F0452}" srcOrd="5" destOrd="0" presId="urn:microsoft.com/office/officeart/2005/8/layout/list1"/>
    <dgm:cxn modelId="{FB28B0C1-545C-4E44-A4A7-A3CF478A039B}" type="presParOf" srcId="{EE6D94B1-BB99-4E48-8C59-EAA628FF4454}" destId="{7E75260E-9462-485A-8D4C-9DCF2B2DE64E}" srcOrd="6" destOrd="0" presId="urn:microsoft.com/office/officeart/2005/8/layout/list1"/>
    <dgm:cxn modelId="{3BB2C179-BA6F-4285-BB70-596CF49D2127}" type="presParOf" srcId="{EE6D94B1-BB99-4E48-8C59-EAA628FF4454}" destId="{E68C0498-11E5-4746-BFED-219EE98296AC}" srcOrd="7" destOrd="0" presId="urn:microsoft.com/office/officeart/2005/8/layout/list1"/>
    <dgm:cxn modelId="{38BE6D04-3D85-40ED-953D-B2986A95EA21}" type="presParOf" srcId="{EE6D94B1-BB99-4E48-8C59-EAA628FF4454}" destId="{592FCB8A-4A17-4BA8-BBF7-F5F9DE8560D8}" srcOrd="8" destOrd="0" presId="urn:microsoft.com/office/officeart/2005/8/layout/list1"/>
    <dgm:cxn modelId="{EBC630A2-57B7-4F7C-BA41-79E5DC37E020}" type="presParOf" srcId="{592FCB8A-4A17-4BA8-BBF7-F5F9DE8560D8}" destId="{010DE43D-3AB7-47EE-90BA-C07CC4B37532}" srcOrd="0" destOrd="0" presId="urn:microsoft.com/office/officeart/2005/8/layout/list1"/>
    <dgm:cxn modelId="{B79E835E-8BD4-41E8-9946-279B99FD16AF}" type="presParOf" srcId="{592FCB8A-4A17-4BA8-BBF7-F5F9DE8560D8}" destId="{670EF495-B704-4052-8736-060C971989D0}" srcOrd="1" destOrd="0" presId="urn:microsoft.com/office/officeart/2005/8/layout/list1"/>
    <dgm:cxn modelId="{E3B2D0E2-B65C-400D-A8E4-0E6667B8E8E2}" type="presParOf" srcId="{EE6D94B1-BB99-4E48-8C59-EAA628FF4454}" destId="{818686AA-9114-4588-95E9-774A8517120D}" srcOrd="9" destOrd="0" presId="urn:microsoft.com/office/officeart/2005/8/layout/list1"/>
    <dgm:cxn modelId="{724182C7-392C-471F-B7F5-9B89E5A5AFCE}" type="presParOf" srcId="{EE6D94B1-BB99-4E48-8C59-EAA628FF4454}" destId="{89DECD8A-7C1F-4F5A-9AEA-294B73C41CB9}" srcOrd="10" destOrd="0" presId="urn:microsoft.com/office/officeart/2005/8/layout/list1"/>
    <dgm:cxn modelId="{079D0E13-3131-491B-94CD-6F125D78E94E}" type="presParOf" srcId="{EE6D94B1-BB99-4E48-8C59-EAA628FF4454}" destId="{F7F3C9D8-730D-4764-9B09-B49600F6E431}" srcOrd="11" destOrd="0" presId="urn:microsoft.com/office/officeart/2005/8/layout/list1"/>
    <dgm:cxn modelId="{EED43F8C-3A33-472D-B512-31F7217A0B95}" type="presParOf" srcId="{EE6D94B1-BB99-4E48-8C59-EAA628FF4454}" destId="{FE3331E4-B6EC-4F4D-BC7C-F7191537FD83}" srcOrd="12" destOrd="0" presId="urn:microsoft.com/office/officeart/2005/8/layout/list1"/>
    <dgm:cxn modelId="{1E1587F2-3A5A-45C0-8A41-0B772A2F3631}" type="presParOf" srcId="{FE3331E4-B6EC-4F4D-BC7C-F7191537FD83}" destId="{80113654-8F5D-483C-9587-DFD72FF706F3}" srcOrd="0" destOrd="0" presId="urn:microsoft.com/office/officeart/2005/8/layout/list1"/>
    <dgm:cxn modelId="{FA166AC6-3671-4712-8F8C-2C308FD9AC22}" type="presParOf" srcId="{FE3331E4-B6EC-4F4D-BC7C-F7191537FD83}" destId="{2FBE6E57-758B-46B6-8926-2222404958FC}" srcOrd="1" destOrd="0" presId="urn:microsoft.com/office/officeart/2005/8/layout/list1"/>
    <dgm:cxn modelId="{78909132-9CFF-4440-943C-78EAFBA5678F}" type="presParOf" srcId="{EE6D94B1-BB99-4E48-8C59-EAA628FF4454}" destId="{624C4973-206B-407B-92A0-5BFCFAF53404}" srcOrd="13" destOrd="0" presId="urn:microsoft.com/office/officeart/2005/8/layout/list1"/>
    <dgm:cxn modelId="{CEBB3F1E-FB43-4D34-9379-4823F1FBB428}" type="presParOf" srcId="{EE6D94B1-BB99-4E48-8C59-EAA628FF4454}" destId="{2773AB96-9AD8-4C76-8B37-441DE4BCCAC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6955A4-B3EE-49BB-A877-07C0B81ABF6B}" type="doc">
      <dgm:prSet loTypeId="urn:microsoft.com/office/officeart/2005/8/layout/hList7" loCatId="process" qsTypeId="urn:microsoft.com/office/officeart/2005/8/quickstyle/3d3" qsCatId="3D" csTypeId="urn:microsoft.com/office/officeart/2005/8/colors/accent1_4" csCatId="accent1" phldr="1"/>
      <dgm:spPr/>
      <dgm:t>
        <a:bodyPr/>
        <a:lstStyle/>
        <a:p>
          <a:endParaRPr lang="ru-RU"/>
        </a:p>
      </dgm:t>
    </dgm:pt>
    <dgm:pt modelId="{1898A278-9C29-477E-9336-4338AAAD2A6D}">
      <dgm:prSet custT="1"/>
      <dgm:spPr>
        <a:solidFill>
          <a:srgbClr val="002060"/>
        </a:solidFill>
      </dgm:spPr>
      <dgm:t>
        <a:bodyPr/>
        <a:lstStyle/>
        <a:p>
          <a:pPr rtl="0"/>
          <a:r>
            <a:rPr lang="ru-RU" sz="1800" b="1" dirty="0" smtClean="0">
              <a:latin typeface="Times New Roman" panose="02020603050405020304" pitchFamily="18" charset="0"/>
              <a:cs typeface="Times New Roman" panose="02020603050405020304" pitchFamily="18" charset="0"/>
            </a:rPr>
            <a:t>В данные фонды можно включать </a:t>
          </a:r>
          <a:r>
            <a:rPr lang="ru-RU" sz="1800" dirty="0" smtClean="0">
              <a:latin typeface="Times New Roman" panose="02020603050405020304" pitchFamily="18" charset="0"/>
              <a:cs typeface="Times New Roman" panose="02020603050405020304" pitchFamily="18" charset="0"/>
            </a:rPr>
            <a:t>средства из амортизации и чистой прибыли, предназначенные для компенсации отрицательных значений сальдо суммарного денежного потока на отдельных будущих шагах расчета (например, при наличии высоких ликвидационных расходов) или для достижения на них положительного значения финансовых показателей. </a:t>
          </a:r>
          <a:endParaRPr lang="ru-RU" sz="1800" dirty="0">
            <a:latin typeface="Times New Roman" panose="02020603050405020304" pitchFamily="18" charset="0"/>
            <a:cs typeface="Times New Roman" panose="02020603050405020304" pitchFamily="18" charset="0"/>
          </a:endParaRPr>
        </a:p>
      </dgm:t>
    </dgm:pt>
    <dgm:pt modelId="{1561B536-8203-406F-95E8-7FB720484FED}" type="parTrans" cxnId="{24EC620C-2F53-452C-82AA-3C94759B6FE8}">
      <dgm:prSet/>
      <dgm:spPr/>
      <dgm:t>
        <a:bodyPr/>
        <a:lstStyle/>
        <a:p>
          <a:endParaRPr lang="ru-RU" sz="2000">
            <a:latin typeface="Times New Roman" panose="02020603050405020304" pitchFamily="18" charset="0"/>
            <a:cs typeface="Times New Roman" panose="02020603050405020304" pitchFamily="18" charset="0"/>
          </a:endParaRPr>
        </a:p>
      </dgm:t>
    </dgm:pt>
    <dgm:pt modelId="{26F5047E-BC81-4BB8-B926-F66C714D3A59}" type="sibTrans" cxnId="{24EC620C-2F53-452C-82AA-3C94759B6FE8}">
      <dgm:prSet/>
      <dgm:spPr/>
      <dgm:t>
        <a:bodyPr/>
        <a:lstStyle/>
        <a:p>
          <a:endParaRPr lang="ru-RU" sz="2000">
            <a:latin typeface="Times New Roman" panose="02020603050405020304" pitchFamily="18" charset="0"/>
            <a:cs typeface="Times New Roman" panose="02020603050405020304" pitchFamily="18" charset="0"/>
          </a:endParaRPr>
        </a:p>
      </dgm:t>
    </dgm:pt>
    <dgm:pt modelId="{89FE2980-5B17-43EB-9FA1-D6BE44BE30DC}">
      <dgm:prSet custT="1"/>
      <dgm:spPr/>
      <dgm:t>
        <a:bodyPr/>
        <a:lstStyle/>
        <a:p>
          <a:pPr rtl="0"/>
          <a:r>
            <a:rPr lang="ru-RU" sz="1800" dirty="0" smtClean="0">
              <a:latin typeface="Times New Roman" panose="02020603050405020304" pitchFamily="18" charset="0"/>
              <a:cs typeface="Times New Roman" panose="02020603050405020304" pitchFamily="18" charset="0"/>
            </a:rPr>
            <a:t>Включение средств в дополнительные фонды рассматривают как </a:t>
          </a:r>
          <a:r>
            <a:rPr lang="ru-RU" sz="1800" b="1" dirty="0" smtClean="0">
              <a:latin typeface="Times New Roman" panose="02020603050405020304" pitchFamily="18" charset="0"/>
              <a:cs typeface="Times New Roman" panose="02020603050405020304" pitchFamily="18" charset="0"/>
            </a:rPr>
            <a:t>отток</a:t>
          </a:r>
          <a:r>
            <a:rPr lang="ru-RU" sz="1800" dirty="0" smtClean="0">
              <a:latin typeface="Times New Roman" panose="02020603050405020304" pitchFamily="18" charset="0"/>
              <a:cs typeface="Times New Roman" panose="02020603050405020304" pitchFamily="18" charset="0"/>
            </a:rPr>
            <a:t> денежных ресурсов. </a:t>
          </a:r>
          <a:endParaRPr lang="ru-RU" sz="1800" dirty="0">
            <a:latin typeface="Times New Roman" panose="02020603050405020304" pitchFamily="18" charset="0"/>
            <a:cs typeface="Times New Roman" panose="02020603050405020304" pitchFamily="18" charset="0"/>
          </a:endParaRPr>
        </a:p>
      </dgm:t>
    </dgm:pt>
    <dgm:pt modelId="{FD5DA783-1684-4A02-B300-7222946040A0}" type="parTrans" cxnId="{ABF94C2F-EC64-4B0B-8E52-E29985B3F483}">
      <dgm:prSet/>
      <dgm:spPr/>
      <dgm:t>
        <a:bodyPr/>
        <a:lstStyle/>
        <a:p>
          <a:endParaRPr lang="ru-RU" sz="2000">
            <a:latin typeface="Times New Roman" panose="02020603050405020304" pitchFamily="18" charset="0"/>
            <a:cs typeface="Times New Roman" panose="02020603050405020304" pitchFamily="18" charset="0"/>
          </a:endParaRPr>
        </a:p>
      </dgm:t>
    </dgm:pt>
    <dgm:pt modelId="{A2A1D414-C636-4837-934B-606B7AEDFF84}" type="sibTrans" cxnId="{ABF94C2F-EC64-4B0B-8E52-E29985B3F483}">
      <dgm:prSet/>
      <dgm:spPr/>
      <dgm:t>
        <a:bodyPr/>
        <a:lstStyle/>
        <a:p>
          <a:endParaRPr lang="ru-RU" sz="2000">
            <a:latin typeface="Times New Roman" panose="02020603050405020304" pitchFamily="18" charset="0"/>
            <a:cs typeface="Times New Roman" panose="02020603050405020304" pitchFamily="18" charset="0"/>
          </a:endParaRPr>
        </a:p>
      </dgm:t>
    </dgm:pt>
    <dgm:pt modelId="{2859838D-6E14-43DB-B465-31791D9FC06F}">
      <dgm:prSet custT="1"/>
      <dgm:spPr/>
      <dgm:t>
        <a:bodyPr/>
        <a:lstStyle/>
        <a:p>
          <a:pPr rtl="0"/>
          <a:r>
            <a:rPr lang="ru-RU" sz="1800" b="1" dirty="0" smtClean="0">
              <a:latin typeface="Times New Roman" panose="02020603050405020304" pitchFamily="18" charset="0"/>
              <a:cs typeface="Times New Roman" panose="02020603050405020304" pitchFamily="18" charset="0"/>
            </a:rPr>
            <a:t>Приток</a:t>
          </a:r>
          <a:r>
            <a:rPr lang="ru-RU" sz="1800" dirty="0" smtClean="0">
              <a:latin typeface="Times New Roman" panose="02020603050405020304" pitchFamily="18" charset="0"/>
              <a:cs typeface="Times New Roman" panose="02020603050405020304" pitchFamily="18" charset="0"/>
            </a:rPr>
            <a:t> от этих средств считают частью внереализационных притоков инвестиционного проекта от текущей деятельности.</a:t>
          </a:r>
          <a:endParaRPr lang="ru-RU" sz="1800" dirty="0">
            <a:latin typeface="Times New Roman" panose="02020603050405020304" pitchFamily="18" charset="0"/>
            <a:cs typeface="Times New Roman" panose="02020603050405020304" pitchFamily="18" charset="0"/>
          </a:endParaRPr>
        </a:p>
      </dgm:t>
    </dgm:pt>
    <dgm:pt modelId="{FB82E87F-F575-44FF-8188-EE5CFEDA2E61}" type="parTrans" cxnId="{0B2B3918-C511-4495-B0E8-9502063E2483}">
      <dgm:prSet/>
      <dgm:spPr/>
      <dgm:t>
        <a:bodyPr/>
        <a:lstStyle/>
        <a:p>
          <a:endParaRPr lang="ru-RU" sz="2000">
            <a:latin typeface="Times New Roman" panose="02020603050405020304" pitchFamily="18" charset="0"/>
            <a:cs typeface="Times New Roman" panose="02020603050405020304" pitchFamily="18" charset="0"/>
          </a:endParaRPr>
        </a:p>
      </dgm:t>
    </dgm:pt>
    <dgm:pt modelId="{87D42ECB-D384-4077-94C9-E20504C208F0}" type="sibTrans" cxnId="{0B2B3918-C511-4495-B0E8-9502063E2483}">
      <dgm:prSet/>
      <dgm:spPr/>
      <dgm:t>
        <a:bodyPr/>
        <a:lstStyle/>
        <a:p>
          <a:endParaRPr lang="ru-RU" sz="2000">
            <a:latin typeface="Times New Roman" panose="02020603050405020304" pitchFamily="18" charset="0"/>
            <a:cs typeface="Times New Roman" panose="02020603050405020304" pitchFamily="18" charset="0"/>
          </a:endParaRPr>
        </a:p>
      </dgm:t>
    </dgm:pt>
    <dgm:pt modelId="{656FEA03-2DC2-4519-81A4-B8575E913523}" type="pres">
      <dgm:prSet presAssocID="{956955A4-B3EE-49BB-A877-07C0B81ABF6B}" presName="Name0" presStyleCnt="0">
        <dgm:presLayoutVars>
          <dgm:dir/>
          <dgm:resizeHandles val="exact"/>
        </dgm:presLayoutVars>
      </dgm:prSet>
      <dgm:spPr/>
    </dgm:pt>
    <dgm:pt modelId="{9F3A65E8-E187-4347-99B3-3CE119DD9C88}" type="pres">
      <dgm:prSet presAssocID="{956955A4-B3EE-49BB-A877-07C0B81ABF6B}" presName="fgShape" presStyleLbl="fgShp" presStyleIdx="0" presStyleCnt="1"/>
      <dgm:spPr/>
    </dgm:pt>
    <dgm:pt modelId="{DEE5A5F3-1A2F-46A3-ACA8-A20B6B784B18}" type="pres">
      <dgm:prSet presAssocID="{956955A4-B3EE-49BB-A877-07C0B81ABF6B}" presName="linComp" presStyleCnt="0"/>
      <dgm:spPr/>
    </dgm:pt>
    <dgm:pt modelId="{B6B64877-B7F9-44D2-AA90-302CC9FB6327}" type="pres">
      <dgm:prSet presAssocID="{1898A278-9C29-477E-9336-4338AAAD2A6D}" presName="compNode" presStyleCnt="0"/>
      <dgm:spPr/>
    </dgm:pt>
    <dgm:pt modelId="{497465F9-EAE4-412D-BAAE-83011750983B}" type="pres">
      <dgm:prSet presAssocID="{1898A278-9C29-477E-9336-4338AAAD2A6D}" presName="bkgdShape" presStyleLbl="node1" presStyleIdx="0" presStyleCnt="3"/>
      <dgm:spPr/>
    </dgm:pt>
    <dgm:pt modelId="{9F650838-EE08-4F28-8997-4958936EACA8}" type="pres">
      <dgm:prSet presAssocID="{1898A278-9C29-477E-9336-4338AAAD2A6D}" presName="nodeTx" presStyleLbl="node1" presStyleIdx="0" presStyleCnt="3">
        <dgm:presLayoutVars>
          <dgm:bulletEnabled val="1"/>
        </dgm:presLayoutVars>
      </dgm:prSet>
      <dgm:spPr/>
    </dgm:pt>
    <dgm:pt modelId="{1A4D2F77-C4B5-4F3B-830A-570EFFB773F5}" type="pres">
      <dgm:prSet presAssocID="{1898A278-9C29-477E-9336-4338AAAD2A6D}" presName="invisiNode" presStyleLbl="node1" presStyleIdx="0" presStyleCnt="3"/>
      <dgm:spPr/>
    </dgm:pt>
    <dgm:pt modelId="{BEE3DE30-747F-44F1-8C25-0809B5A1CCEF}" type="pres">
      <dgm:prSet presAssocID="{1898A278-9C29-477E-9336-4338AAAD2A6D}" presName="imagNode" presStyleLbl="fgImgPlace1" presStyleIdx="0" presStyleCnt="3"/>
      <dgm:spPr>
        <a:blipFill rotWithShape="1">
          <a:blip xmlns:r="http://schemas.openxmlformats.org/officeDocument/2006/relationships" r:embed="rId1"/>
          <a:stretch>
            <a:fillRect/>
          </a:stretch>
        </a:blipFill>
      </dgm:spPr>
    </dgm:pt>
    <dgm:pt modelId="{2B7F52F4-67D0-427E-B709-91BE652949EC}" type="pres">
      <dgm:prSet presAssocID="{26F5047E-BC81-4BB8-B926-F66C714D3A59}" presName="sibTrans" presStyleLbl="sibTrans2D1" presStyleIdx="0" presStyleCnt="0"/>
      <dgm:spPr/>
    </dgm:pt>
    <dgm:pt modelId="{2CFEDABE-E075-48FC-BD93-26CE44CC3D59}" type="pres">
      <dgm:prSet presAssocID="{89FE2980-5B17-43EB-9FA1-D6BE44BE30DC}" presName="compNode" presStyleCnt="0"/>
      <dgm:spPr/>
    </dgm:pt>
    <dgm:pt modelId="{06EA41F1-AA54-4838-AB9F-F8073D73BA8C}" type="pres">
      <dgm:prSet presAssocID="{89FE2980-5B17-43EB-9FA1-D6BE44BE30DC}" presName="bkgdShape" presStyleLbl="node1" presStyleIdx="1" presStyleCnt="3" custScaleX="52988"/>
      <dgm:spPr/>
    </dgm:pt>
    <dgm:pt modelId="{ACC4F3EB-F20D-4020-86B2-8CE0F1E71601}" type="pres">
      <dgm:prSet presAssocID="{89FE2980-5B17-43EB-9FA1-D6BE44BE30DC}" presName="nodeTx" presStyleLbl="node1" presStyleIdx="1" presStyleCnt="3">
        <dgm:presLayoutVars>
          <dgm:bulletEnabled val="1"/>
        </dgm:presLayoutVars>
      </dgm:prSet>
      <dgm:spPr/>
    </dgm:pt>
    <dgm:pt modelId="{FD556AE9-15D4-426A-B323-82DAB9024F88}" type="pres">
      <dgm:prSet presAssocID="{89FE2980-5B17-43EB-9FA1-D6BE44BE30DC}" presName="invisiNode" presStyleLbl="node1" presStyleIdx="1" presStyleCnt="3"/>
      <dgm:spPr/>
    </dgm:pt>
    <dgm:pt modelId="{B3038CD5-1D93-4831-A5C7-4863C9C25FA9}" type="pres">
      <dgm:prSet presAssocID="{89FE2980-5B17-43EB-9FA1-D6BE44BE30DC}" presName="imagNode" presStyleLbl="fgImgPlace1" presStyleIdx="1" presStyleCnt="3"/>
      <dgm:spPr>
        <a:blipFill rotWithShape="1">
          <a:blip xmlns:r="http://schemas.openxmlformats.org/officeDocument/2006/relationships" r:embed="rId2"/>
          <a:stretch>
            <a:fillRect/>
          </a:stretch>
        </a:blipFill>
      </dgm:spPr>
    </dgm:pt>
    <dgm:pt modelId="{9FFB695D-836C-44D1-8B45-7F60D57EF974}" type="pres">
      <dgm:prSet presAssocID="{A2A1D414-C636-4837-934B-606B7AEDFF84}" presName="sibTrans" presStyleLbl="sibTrans2D1" presStyleIdx="0" presStyleCnt="0"/>
      <dgm:spPr/>
    </dgm:pt>
    <dgm:pt modelId="{859FBF77-F03B-423D-B291-03CE32E5997D}" type="pres">
      <dgm:prSet presAssocID="{2859838D-6E14-43DB-B465-31791D9FC06F}" presName="compNode" presStyleCnt="0"/>
      <dgm:spPr/>
    </dgm:pt>
    <dgm:pt modelId="{7971332C-ECB2-46F2-93DB-CBA7AF908377}" type="pres">
      <dgm:prSet presAssocID="{2859838D-6E14-43DB-B465-31791D9FC06F}" presName="bkgdShape" presStyleLbl="node1" presStyleIdx="2" presStyleCnt="3" custScaleX="59052"/>
      <dgm:spPr/>
    </dgm:pt>
    <dgm:pt modelId="{89805A83-DFD4-42F2-B7BC-F081E10B7776}" type="pres">
      <dgm:prSet presAssocID="{2859838D-6E14-43DB-B465-31791D9FC06F}" presName="nodeTx" presStyleLbl="node1" presStyleIdx="2" presStyleCnt="3">
        <dgm:presLayoutVars>
          <dgm:bulletEnabled val="1"/>
        </dgm:presLayoutVars>
      </dgm:prSet>
      <dgm:spPr/>
    </dgm:pt>
    <dgm:pt modelId="{777D22FE-D5C6-4B60-AECB-E2FB55900A9D}" type="pres">
      <dgm:prSet presAssocID="{2859838D-6E14-43DB-B465-31791D9FC06F}" presName="invisiNode" presStyleLbl="node1" presStyleIdx="2" presStyleCnt="3"/>
      <dgm:spPr/>
    </dgm:pt>
    <dgm:pt modelId="{D4FB10D6-AE57-42C7-ADE9-5AC7F10BF431}" type="pres">
      <dgm:prSet presAssocID="{2859838D-6E14-43DB-B465-31791D9FC06F}" presName="imagNode" presStyleLbl="fgImgPlace1" presStyleIdx="2" presStyleCnt="3"/>
      <dgm:spPr>
        <a:blipFill rotWithShape="1">
          <a:blip xmlns:r="http://schemas.openxmlformats.org/officeDocument/2006/relationships" r:embed="rId3"/>
          <a:stretch>
            <a:fillRect/>
          </a:stretch>
        </a:blipFill>
      </dgm:spPr>
    </dgm:pt>
  </dgm:ptLst>
  <dgm:cxnLst>
    <dgm:cxn modelId="{59D7BE44-2ABC-4A94-8956-37A7E4773CAD}" type="presOf" srcId="{A2A1D414-C636-4837-934B-606B7AEDFF84}" destId="{9FFB695D-836C-44D1-8B45-7F60D57EF974}" srcOrd="0" destOrd="0" presId="urn:microsoft.com/office/officeart/2005/8/layout/hList7"/>
    <dgm:cxn modelId="{1B2C46C2-B392-46B6-8A23-56EA15B7CC2E}" type="presOf" srcId="{1898A278-9C29-477E-9336-4338AAAD2A6D}" destId="{9F650838-EE08-4F28-8997-4958936EACA8}" srcOrd="1" destOrd="0" presId="urn:microsoft.com/office/officeart/2005/8/layout/hList7"/>
    <dgm:cxn modelId="{41775B88-A745-4728-A903-F18E62489C00}" type="presOf" srcId="{89FE2980-5B17-43EB-9FA1-D6BE44BE30DC}" destId="{ACC4F3EB-F20D-4020-86B2-8CE0F1E71601}" srcOrd="1" destOrd="0" presId="urn:microsoft.com/office/officeart/2005/8/layout/hList7"/>
    <dgm:cxn modelId="{0983B4B0-6BC3-4CBE-A199-5784400CFFE6}" type="presOf" srcId="{2859838D-6E14-43DB-B465-31791D9FC06F}" destId="{89805A83-DFD4-42F2-B7BC-F081E10B7776}" srcOrd="1" destOrd="0" presId="urn:microsoft.com/office/officeart/2005/8/layout/hList7"/>
    <dgm:cxn modelId="{FF591A67-9B23-4B70-BE66-3B273B483EC9}" type="presOf" srcId="{26F5047E-BC81-4BB8-B926-F66C714D3A59}" destId="{2B7F52F4-67D0-427E-B709-91BE652949EC}" srcOrd="0" destOrd="0" presId="urn:microsoft.com/office/officeart/2005/8/layout/hList7"/>
    <dgm:cxn modelId="{04C98C27-EE6E-4C21-8B76-C68761869B63}" type="presOf" srcId="{1898A278-9C29-477E-9336-4338AAAD2A6D}" destId="{497465F9-EAE4-412D-BAAE-83011750983B}" srcOrd="0" destOrd="0" presId="urn:microsoft.com/office/officeart/2005/8/layout/hList7"/>
    <dgm:cxn modelId="{ABF94C2F-EC64-4B0B-8E52-E29985B3F483}" srcId="{956955A4-B3EE-49BB-A877-07C0B81ABF6B}" destId="{89FE2980-5B17-43EB-9FA1-D6BE44BE30DC}" srcOrd="1" destOrd="0" parTransId="{FD5DA783-1684-4A02-B300-7222946040A0}" sibTransId="{A2A1D414-C636-4837-934B-606B7AEDFF84}"/>
    <dgm:cxn modelId="{24EC620C-2F53-452C-82AA-3C94759B6FE8}" srcId="{956955A4-B3EE-49BB-A877-07C0B81ABF6B}" destId="{1898A278-9C29-477E-9336-4338AAAD2A6D}" srcOrd="0" destOrd="0" parTransId="{1561B536-8203-406F-95E8-7FB720484FED}" sibTransId="{26F5047E-BC81-4BB8-B926-F66C714D3A59}"/>
    <dgm:cxn modelId="{A67EE2E6-AA44-4769-BD00-B0F14EB6DB63}" type="presOf" srcId="{2859838D-6E14-43DB-B465-31791D9FC06F}" destId="{7971332C-ECB2-46F2-93DB-CBA7AF908377}" srcOrd="0" destOrd="0" presId="urn:microsoft.com/office/officeart/2005/8/layout/hList7"/>
    <dgm:cxn modelId="{3D5F1A69-AE7E-4CE9-A5BD-781C1EA92A85}" type="presOf" srcId="{89FE2980-5B17-43EB-9FA1-D6BE44BE30DC}" destId="{06EA41F1-AA54-4838-AB9F-F8073D73BA8C}" srcOrd="0" destOrd="0" presId="urn:microsoft.com/office/officeart/2005/8/layout/hList7"/>
    <dgm:cxn modelId="{6AB3213D-C0A2-478A-BCBC-3E043B2BA88C}" type="presOf" srcId="{956955A4-B3EE-49BB-A877-07C0B81ABF6B}" destId="{656FEA03-2DC2-4519-81A4-B8575E913523}" srcOrd="0" destOrd="0" presId="urn:microsoft.com/office/officeart/2005/8/layout/hList7"/>
    <dgm:cxn modelId="{0B2B3918-C511-4495-B0E8-9502063E2483}" srcId="{956955A4-B3EE-49BB-A877-07C0B81ABF6B}" destId="{2859838D-6E14-43DB-B465-31791D9FC06F}" srcOrd="2" destOrd="0" parTransId="{FB82E87F-F575-44FF-8188-EE5CFEDA2E61}" sibTransId="{87D42ECB-D384-4077-94C9-E20504C208F0}"/>
    <dgm:cxn modelId="{B26D2772-10A7-4F8B-9019-076CD8A02F73}" type="presParOf" srcId="{656FEA03-2DC2-4519-81A4-B8575E913523}" destId="{9F3A65E8-E187-4347-99B3-3CE119DD9C88}" srcOrd="0" destOrd="0" presId="urn:microsoft.com/office/officeart/2005/8/layout/hList7"/>
    <dgm:cxn modelId="{532CA9FF-3815-4AD7-9722-A9E5938FDD6D}" type="presParOf" srcId="{656FEA03-2DC2-4519-81A4-B8575E913523}" destId="{DEE5A5F3-1A2F-46A3-ACA8-A20B6B784B18}" srcOrd="1" destOrd="0" presId="urn:microsoft.com/office/officeart/2005/8/layout/hList7"/>
    <dgm:cxn modelId="{DD895FDE-F080-406C-8DD5-168C9517B087}" type="presParOf" srcId="{DEE5A5F3-1A2F-46A3-ACA8-A20B6B784B18}" destId="{B6B64877-B7F9-44D2-AA90-302CC9FB6327}" srcOrd="0" destOrd="0" presId="urn:microsoft.com/office/officeart/2005/8/layout/hList7"/>
    <dgm:cxn modelId="{00BB180B-C257-48C8-9DF3-D6D75ACBDD9C}" type="presParOf" srcId="{B6B64877-B7F9-44D2-AA90-302CC9FB6327}" destId="{497465F9-EAE4-412D-BAAE-83011750983B}" srcOrd="0" destOrd="0" presId="urn:microsoft.com/office/officeart/2005/8/layout/hList7"/>
    <dgm:cxn modelId="{787E9044-375B-4F7D-B14D-A599327DA392}" type="presParOf" srcId="{B6B64877-B7F9-44D2-AA90-302CC9FB6327}" destId="{9F650838-EE08-4F28-8997-4958936EACA8}" srcOrd="1" destOrd="0" presId="urn:microsoft.com/office/officeart/2005/8/layout/hList7"/>
    <dgm:cxn modelId="{31FE4E8C-BC90-4B84-AE31-5C5A7EBAEC28}" type="presParOf" srcId="{B6B64877-B7F9-44D2-AA90-302CC9FB6327}" destId="{1A4D2F77-C4B5-4F3B-830A-570EFFB773F5}" srcOrd="2" destOrd="0" presId="urn:microsoft.com/office/officeart/2005/8/layout/hList7"/>
    <dgm:cxn modelId="{3AEA235D-BA52-418B-97D6-545099A14B30}" type="presParOf" srcId="{B6B64877-B7F9-44D2-AA90-302CC9FB6327}" destId="{BEE3DE30-747F-44F1-8C25-0809B5A1CCEF}" srcOrd="3" destOrd="0" presId="urn:microsoft.com/office/officeart/2005/8/layout/hList7"/>
    <dgm:cxn modelId="{AE13C7BA-9A70-4492-8B33-FAE732F59E0E}" type="presParOf" srcId="{DEE5A5F3-1A2F-46A3-ACA8-A20B6B784B18}" destId="{2B7F52F4-67D0-427E-B709-91BE652949EC}" srcOrd="1" destOrd="0" presId="urn:microsoft.com/office/officeart/2005/8/layout/hList7"/>
    <dgm:cxn modelId="{92EC56F8-E5BC-48B4-87F8-E63055EDF605}" type="presParOf" srcId="{DEE5A5F3-1A2F-46A3-ACA8-A20B6B784B18}" destId="{2CFEDABE-E075-48FC-BD93-26CE44CC3D59}" srcOrd="2" destOrd="0" presId="urn:microsoft.com/office/officeart/2005/8/layout/hList7"/>
    <dgm:cxn modelId="{8C0D5CD8-A681-4174-993D-F101A0759A05}" type="presParOf" srcId="{2CFEDABE-E075-48FC-BD93-26CE44CC3D59}" destId="{06EA41F1-AA54-4838-AB9F-F8073D73BA8C}" srcOrd="0" destOrd="0" presId="urn:microsoft.com/office/officeart/2005/8/layout/hList7"/>
    <dgm:cxn modelId="{7DD93711-CC86-48E1-BFC1-CF078B7BC5F8}" type="presParOf" srcId="{2CFEDABE-E075-48FC-BD93-26CE44CC3D59}" destId="{ACC4F3EB-F20D-4020-86B2-8CE0F1E71601}" srcOrd="1" destOrd="0" presId="urn:microsoft.com/office/officeart/2005/8/layout/hList7"/>
    <dgm:cxn modelId="{D5FCA70C-E641-4752-A61D-1D5354A05010}" type="presParOf" srcId="{2CFEDABE-E075-48FC-BD93-26CE44CC3D59}" destId="{FD556AE9-15D4-426A-B323-82DAB9024F88}" srcOrd="2" destOrd="0" presId="urn:microsoft.com/office/officeart/2005/8/layout/hList7"/>
    <dgm:cxn modelId="{96F5DF4D-F346-4E95-BC74-2FAFE1875590}" type="presParOf" srcId="{2CFEDABE-E075-48FC-BD93-26CE44CC3D59}" destId="{B3038CD5-1D93-4831-A5C7-4863C9C25FA9}" srcOrd="3" destOrd="0" presId="urn:microsoft.com/office/officeart/2005/8/layout/hList7"/>
    <dgm:cxn modelId="{0FBA3E94-D895-4BE8-A8CD-C559B4F575FC}" type="presParOf" srcId="{DEE5A5F3-1A2F-46A3-ACA8-A20B6B784B18}" destId="{9FFB695D-836C-44D1-8B45-7F60D57EF974}" srcOrd="3" destOrd="0" presId="urn:microsoft.com/office/officeart/2005/8/layout/hList7"/>
    <dgm:cxn modelId="{9BE35C48-1816-46E8-844A-F59FE95AFFEC}" type="presParOf" srcId="{DEE5A5F3-1A2F-46A3-ACA8-A20B6B784B18}" destId="{859FBF77-F03B-423D-B291-03CE32E5997D}" srcOrd="4" destOrd="0" presId="urn:microsoft.com/office/officeart/2005/8/layout/hList7"/>
    <dgm:cxn modelId="{51611BC9-D357-45B2-8544-8FF7CB5BB615}" type="presParOf" srcId="{859FBF77-F03B-423D-B291-03CE32E5997D}" destId="{7971332C-ECB2-46F2-93DB-CBA7AF908377}" srcOrd="0" destOrd="0" presId="urn:microsoft.com/office/officeart/2005/8/layout/hList7"/>
    <dgm:cxn modelId="{B6BE9A1B-A03A-4379-9633-530A00511220}" type="presParOf" srcId="{859FBF77-F03B-423D-B291-03CE32E5997D}" destId="{89805A83-DFD4-42F2-B7BC-F081E10B7776}" srcOrd="1" destOrd="0" presId="urn:microsoft.com/office/officeart/2005/8/layout/hList7"/>
    <dgm:cxn modelId="{DAF7D7BC-0E90-463A-ACD5-5B4FEE5BA778}" type="presParOf" srcId="{859FBF77-F03B-423D-B291-03CE32E5997D}" destId="{777D22FE-D5C6-4B60-AECB-E2FB55900A9D}" srcOrd="2" destOrd="0" presId="urn:microsoft.com/office/officeart/2005/8/layout/hList7"/>
    <dgm:cxn modelId="{E1643118-5A1E-4787-96D5-5CA05E33DEDF}" type="presParOf" srcId="{859FBF77-F03B-423D-B291-03CE32E5997D}" destId="{D4FB10D6-AE57-42C7-ADE9-5AC7F10BF43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6E84A-D97C-4513-88C1-6EB100FD0FFD}">
      <dsp:nvSpPr>
        <dsp:cNvPr id="0" name=""/>
        <dsp:cNvSpPr/>
      </dsp:nvSpPr>
      <dsp:spPr>
        <a:xfrm>
          <a:off x="1147331" y="16124"/>
          <a:ext cx="9133100" cy="1517905"/>
        </a:xfrm>
        <a:prstGeom prst="roundRect">
          <a:avLst/>
        </a:prstGeom>
        <a:solidFill>
          <a:srgbClr val="00206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ru-RU" sz="2400" kern="1200" dirty="0" smtClean="0">
              <a:solidFill>
                <a:schemeClr val="bg1"/>
              </a:solidFill>
              <a:latin typeface="Times New Roman" panose="02020603050405020304" pitchFamily="18" charset="0"/>
              <a:cs typeface="Times New Roman" panose="02020603050405020304" pitchFamily="18" charset="0"/>
            </a:rPr>
            <a:t>Методы и наиболее распространенные аналитические подходы к оценке будущих денежных потоков группируются по элементам проектного денежного потока.</a:t>
          </a:r>
          <a:endParaRPr lang="ru-RU" sz="2400" kern="1200" dirty="0">
            <a:solidFill>
              <a:schemeClr val="bg1"/>
            </a:solidFill>
            <a:latin typeface="Times New Roman" panose="02020603050405020304" pitchFamily="18" charset="0"/>
            <a:cs typeface="Times New Roman" panose="02020603050405020304" pitchFamily="18" charset="0"/>
          </a:endParaRPr>
        </a:p>
      </dsp:txBody>
      <dsp:txXfrm>
        <a:off x="1221429" y="90222"/>
        <a:ext cx="8984904" cy="1369709"/>
      </dsp:txXfrm>
    </dsp:sp>
    <dsp:sp modelId="{14939EF0-8B71-4F4C-87AD-A8E39F0FD930}">
      <dsp:nvSpPr>
        <dsp:cNvPr id="0" name=""/>
        <dsp:cNvSpPr/>
      </dsp:nvSpPr>
      <dsp:spPr>
        <a:xfrm rot="5400000">
          <a:off x="6776240" y="-1062894"/>
          <a:ext cx="1853110" cy="7249689"/>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ru-RU" sz="2000" kern="1200" smtClean="0">
              <a:latin typeface="Times New Roman" panose="02020603050405020304" pitchFamily="18" charset="0"/>
              <a:cs typeface="Times New Roman" panose="02020603050405020304" pitchFamily="18" charset="0"/>
            </a:rPr>
            <a:t>используется анализ временных рядов, метод корреляционно-регрессионного анализа, социологические опросы, анкетирование, метод скользящих средних, использование эконометрических моделей, анализ безубыточности, факторный анализ, деревья решений, экспертные оценки.</a:t>
          </a:r>
          <a:endParaRPr lang="ru-RU" sz="2000" kern="1200">
            <a:latin typeface="Times New Roman" panose="02020603050405020304" pitchFamily="18" charset="0"/>
            <a:cs typeface="Times New Roman" panose="02020603050405020304" pitchFamily="18" charset="0"/>
          </a:endParaRPr>
        </a:p>
      </dsp:txBody>
      <dsp:txXfrm rot="-5400000">
        <a:off x="4077951" y="1725856"/>
        <a:ext cx="7159228" cy="1672188"/>
      </dsp:txXfrm>
    </dsp:sp>
    <dsp:sp modelId="{0C5204D7-CA8D-41BC-BB94-67017CAF7586}">
      <dsp:nvSpPr>
        <dsp:cNvPr id="0" name=""/>
        <dsp:cNvSpPr/>
      </dsp:nvSpPr>
      <dsp:spPr>
        <a:xfrm>
          <a:off x="0" y="1658582"/>
          <a:ext cx="4077950" cy="180673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b="1" kern="1200" smtClean="0">
              <a:latin typeface="Times New Roman" panose="02020603050405020304" pitchFamily="18" charset="0"/>
              <a:cs typeface="Times New Roman" panose="02020603050405020304" pitchFamily="18" charset="0"/>
            </a:rPr>
            <a:t>Выручка от продаж: </a:t>
          </a:r>
          <a:endParaRPr lang="ru-RU" sz="2800" b="1" kern="1200">
            <a:latin typeface="Times New Roman" panose="02020603050405020304" pitchFamily="18" charset="0"/>
            <a:cs typeface="Times New Roman" panose="02020603050405020304" pitchFamily="18" charset="0"/>
          </a:endParaRPr>
        </a:p>
      </dsp:txBody>
      <dsp:txXfrm>
        <a:off x="88198" y="1746780"/>
        <a:ext cx="3901554" cy="1630340"/>
      </dsp:txXfrm>
    </dsp:sp>
    <dsp:sp modelId="{D0AE799D-90E2-4419-A85B-D5301A5F80E7}">
      <dsp:nvSpPr>
        <dsp:cNvPr id="0" name=""/>
        <dsp:cNvSpPr/>
      </dsp:nvSpPr>
      <dsp:spPr>
        <a:xfrm rot="5400000">
          <a:off x="6776240" y="906035"/>
          <a:ext cx="1853110" cy="7249689"/>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ru-RU" sz="2000" kern="1200" smtClean="0">
              <a:latin typeface="Times New Roman" panose="02020603050405020304" pitchFamily="18" charset="0"/>
              <a:cs typeface="Times New Roman" panose="02020603050405020304" pitchFamily="18" charset="0"/>
            </a:rPr>
            <a:t>используется метод доли от объема продаж, использование производственных функций, методы линейного и динамического программирования, расчет технологической потребности в зависимости от степени изношенности основных фондов, расширения масштабов деятельности, нового строительства.</a:t>
          </a:r>
          <a:endParaRPr lang="ru-RU" sz="2000" kern="1200">
            <a:latin typeface="Times New Roman" panose="02020603050405020304" pitchFamily="18" charset="0"/>
            <a:cs typeface="Times New Roman" panose="02020603050405020304" pitchFamily="18" charset="0"/>
          </a:endParaRPr>
        </a:p>
      </dsp:txBody>
      <dsp:txXfrm rot="-5400000">
        <a:off x="4077951" y="3694786"/>
        <a:ext cx="7159228" cy="1672188"/>
      </dsp:txXfrm>
    </dsp:sp>
    <dsp:sp modelId="{54776154-5F04-480E-B827-027A58E72CA6}">
      <dsp:nvSpPr>
        <dsp:cNvPr id="0" name=""/>
        <dsp:cNvSpPr/>
      </dsp:nvSpPr>
      <dsp:spPr>
        <a:xfrm>
          <a:off x="0" y="3639464"/>
          <a:ext cx="4077950" cy="178283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b="1" kern="1200" dirty="0" smtClean="0">
              <a:latin typeface="Times New Roman" panose="02020603050405020304" pitchFamily="18" charset="0"/>
              <a:cs typeface="Times New Roman" panose="02020603050405020304" pitchFamily="18" charset="0"/>
            </a:rPr>
            <a:t>Изменения в объеме </a:t>
          </a:r>
          <a:r>
            <a:rPr lang="ru-RU" sz="2800" b="1" kern="1200" dirty="0" err="1" smtClean="0">
              <a:latin typeface="Times New Roman" panose="02020603050405020304" pitchFamily="18" charset="0"/>
              <a:cs typeface="Times New Roman" panose="02020603050405020304" pitchFamily="18" charset="0"/>
            </a:rPr>
            <a:t>внеоборотных</a:t>
          </a:r>
          <a:r>
            <a:rPr lang="ru-RU" sz="2800" b="1" kern="1200" dirty="0" smtClean="0">
              <a:latin typeface="Times New Roman" panose="02020603050405020304" pitchFamily="18" charset="0"/>
              <a:cs typeface="Times New Roman" panose="02020603050405020304" pitchFamily="18" charset="0"/>
            </a:rPr>
            <a:t> активов: </a:t>
          </a:r>
          <a:endParaRPr lang="ru-RU" sz="2800" b="1" kern="1200" dirty="0">
            <a:latin typeface="Times New Roman" panose="02020603050405020304" pitchFamily="18" charset="0"/>
            <a:cs typeface="Times New Roman" panose="02020603050405020304" pitchFamily="18" charset="0"/>
          </a:endParaRPr>
        </a:p>
      </dsp:txBody>
      <dsp:txXfrm>
        <a:off x="87031" y="3726495"/>
        <a:ext cx="3903888" cy="1608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612BE-81FA-4654-A74C-42A95EF1DD99}">
      <dsp:nvSpPr>
        <dsp:cNvPr id="0" name=""/>
        <dsp:cNvSpPr/>
      </dsp:nvSpPr>
      <dsp:spPr>
        <a:xfrm>
          <a:off x="4821215" y="5454768"/>
          <a:ext cx="963483" cy="91440"/>
        </a:xfrm>
        <a:custGeom>
          <a:avLst/>
          <a:gdLst/>
          <a:ahLst/>
          <a:cxnLst/>
          <a:rect l="0" t="0" r="0" b="0"/>
          <a:pathLst>
            <a:path>
              <a:moveTo>
                <a:pt x="0" y="45720"/>
              </a:moveTo>
              <a:lnTo>
                <a:pt x="963483" y="4572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735C2C-597D-4D33-A025-E234FAAC58CE}">
      <dsp:nvSpPr>
        <dsp:cNvPr id="0" name=""/>
        <dsp:cNvSpPr/>
      </dsp:nvSpPr>
      <dsp:spPr>
        <a:xfrm>
          <a:off x="4821215" y="3383280"/>
          <a:ext cx="963483" cy="91440"/>
        </a:xfrm>
        <a:custGeom>
          <a:avLst/>
          <a:gdLst/>
          <a:ahLst/>
          <a:cxnLst/>
          <a:rect l="0" t="0" r="0" b="0"/>
          <a:pathLst>
            <a:path>
              <a:moveTo>
                <a:pt x="0" y="45720"/>
              </a:moveTo>
              <a:lnTo>
                <a:pt x="963483" y="4572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FACAEF-2B31-4629-A2CD-820573048F95}">
      <dsp:nvSpPr>
        <dsp:cNvPr id="0" name=""/>
        <dsp:cNvSpPr/>
      </dsp:nvSpPr>
      <dsp:spPr>
        <a:xfrm>
          <a:off x="4821215" y="1311791"/>
          <a:ext cx="963483" cy="91440"/>
        </a:xfrm>
        <a:custGeom>
          <a:avLst/>
          <a:gdLst/>
          <a:ahLst/>
          <a:cxnLst/>
          <a:rect l="0" t="0" r="0" b="0"/>
          <a:pathLst>
            <a:path>
              <a:moveTo>
                <a:pt x="0" y="45720"/>
              </a:moveTo>
              <a:lnTo>
                <a:pt x="963483" y="4572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774D12-4FB4-4C9A-8297-9A2B39C1A7FD}">
      <dsp:nvSpPr>
        <dsp:cNvPr id="0" name=""/>
        <dsp:cNvSpPr/>
      </dsp:nvSpPr>
      <dsp:spPr>
        <a:xfrm>
          <a:off x="3799" y="622855"/>
          <a:ext cx="4817416" cy="1469311"/>
        </a:xfrm>
        <a:prstGeom prst="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smtClean="0">
              <a:latin typeface="Times New Roman" panose="02020603050405020304" pitchFamily="18" charset="0"/>
              <a:cs typeface="Times New Roman" panose="02020603050405020304" pitchFamily="18" charset="0"/>
            </a:rPr>
            <a:t>Изменения в чистом оборотном капитале: </a:t>
          </a:r>
          <a:endParaRPr lang="ru-RU" sz="2400" b="1" kern="1200">
            <a:latin typeface="Times New Roman" panose="02020603050405020304" pitchFamily="18" charset="0"/>
            <a:cs typeface="Times New Roman" panose="02020603050405020304" pitchFamily="18" charset="0"/>
          </a:endParaRPr>
        </a:p>
      </dsp:txBody>
      <dsp:txXfrm>
        <a:off x="3799" y="622855"/>
        <a:ext cx="4817416" cy="1469311"/>
      </dsp:txXfrm>
    </dsp:sp>
    <dsp:sp modelId="{32CB1E1C-EC25-4670-A944-FA34A2D15B1F}">
      <dsp:nvSpPr>
        <dsp:cNvPr id="0" name=""/>
        <dsp:cNvSpPr/>
      </dsp:nvSpPr>
      <dsp:spPr>
        <a:xfrm>
          <a:off x="5784699" y="622855"/>
          <a:ext cx="5313995" cy="146931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i="0" kern="1200" dirty="0" smtClean="0">
              <a:latin typeface="Times New Roman" panose="02020603050405020304" pitchFamily="18" charset="0"/>
              <a:cs typeface="Times New Roman" panose="02020603050405020304" pitchFamily="18" charset="0"/>
            </a:rPr>
            <a:t>используется балансовый метод, регрессионный анализ, метод скользящих средних, теория игр, методы линейного и нелинейного программирования, расчет финансового и операционного циклов, моделей </a:t>
          </a:r>
          <a:r>
            <a:rPr lang="ru-RU" sz="1600" i="0" kern="1200" dirty="0" err="1" smtClean="0">
              <a:latin typeface="Times New Roman" panose="02020603050405020304" pitchFamily="18" charset="0"/>
              <a:cs typeface="Times New Roman" panose="02020603050405020304" pitchFamily="18" charset="0"/>
            </a:rPr>
            <a:t>Баумола</a:t>
          </a:r>
          <a:r>
            <a:rPr lang="ru-RU" sz="1600" i="0" kern="1200" dirty="0" smtClean="0">
              <a:latin typeface="Times New Roman" panose="02020603050405020304" pitchFamily="18" charset="0"/>
              <a:cs typeface="Times New Roman" panose="02020603050405020304" pitchFamily="18" charset="0"/>
            </a:rPr>
            <a:t> и Миллера-Ора, метод доли от объема продаж, методы моделирования, имитации и факторного анализа.</a:t>
          </a:r>
          <a:endParaRPr lang="ru-RU" sz="1600" i="0" kern="1200" dirty="0">
            <a:latin typeface="Times New Roman" panose="02020603050405020304" pitchFamily="18" charset="0"/>
            <a:cs typeface="Times New Roman" panose="02020603050405020304" pitchFamily="18" charset="0"/>
          </a:endParaRPr>
        </a:p>
      </dsp:txBody>
      <dsp:txXfrm>
        <a:off x="5784699" y="622855"/>
        <a:ext cx="5313995" cy="1469311"/>
      </dsp:txXfrm>
    </dsp:sp>
    <dsp:sp modelId="{581C49E4-E7F2-492B-B928-FDCF58112C92}">
      <dsp:nvSpPr>
        <dsp:cNvPr id="0" name=""/>
        <dsp:cNvSpPr/>
      </dsp:nvSpPr>
      <dsp:spPr>
        <a:xfrm>
          <a:off x="3799" y="2694344"/>
          <a:ext cx="4817416" cy="1469311"/>
        </a:xfrm>
        <a:prstGeom prst="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smtClean="0">
              <a:latin typeface="Times New Roman" panose="02020603050405020304" pitchFamily="18" charset="0"/>
              <a:cs typeface="Times New Roman" panose="02020603050405020304" pitchFamily="18" charset="0"/>
            </a:rPr>
            <a:t>Операционные затраты: </a:t>
          </a:r>
          <a:endParaRPr lang="ru-RU" sz="2400" b="1" kern="1200">
            <a:latin typeface="Times New Roman" panose="02020603050405020304" pitchFamily="18" charset="0"/>
            <a:cs typeface="Times New Roman" panose="02020603050405020304" pitchFamily="18" charset="0"/>
          </a:endParaRPr>
        </a:p>
      </dsp:txBody>
      <dsp:txXfrm>
        <a:off x="3799" y="2694344"/>
        <a:ext cx="4817416" cy="1469311"/>
      </dsp:txXfrm>
    </dsp:sp>
    <dsp:sp modelId="{B490B6FF-B814-4477-826A-53CC0D21CF28}">
      <dsp:nvSpPr>
        <dsp:cNvPr id="0" name=""/>
        <dsp:cNvSpPr/>
      </dsp:nvSpPr>
      <dsp:spPr>
        <a:xfrm>
          <a:off x="5784699" y="2694344"/>
          <a:ext cx="5338612" cy="146931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используется анализ безубыточности, инженерный и исторический методы оценки затрат, метод определения минимальных и максимальных значений, приемы линейного и сложного регрессионного анализа, экспертные оценки, динамическое программирование.</a:t>
          </a:r>
          <a:endParaRPr lang="ru-RU" sz="1600" kern="1200" dirty="0">
            <a:latin typeface="Times New Roman" panose="02020603050405020304" pitchFamily="18" charset="0"/>
            <a:cs typeface="Times New Roman" panose="02020603050405020304" pitchFamily="18" charset="0"/>
          </a:endParaRPr>
        </a:p>
      </dsp:txBody>
      <dsp:txXfrm>
        <a:off x="5784699" y="2694344"/>
        <a:ext cx="5338612" cy="1469311"/>
      </dsp:txXfrm>
    </dsp:sp>
    <dsp:sp modelId="{CDF9A63A-5299-4A3C-A5D3-FCFEF89666AF}">
      <dsp:nvSpPr>
        <dsp:cNvPr id="0" name=""/>
        <dsp:cNvSpPr/>
      </dsp:nvSpPr>
      <dsp:spPr>
        <a:xfrm>
          <a:off x="3799" y="4765832"/>
          <a:ext cx="4817416" cy="1469311"/>
        </a:xfrm>
        <a:prstGeom prst="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smtClean="0">
              <a:latin typeface="Times New Roman" panose="02020603050405020304" pitchFamily="18" charset="0"/>
              <a:cs typeface="Times New Roman" panose="02020603050405020304" pitchFamily="18" charset="0"/>
            </a:rPr>
            <a:t>Прочие денежные потоки: </a:t>
          </a:r>
          <a:endParaRPr lang="ru-RU" sz="2400" b="1" kern="1200">
            <a:latin typeface="Times New Roman" panose="02020603050405020304" pitchFamily="18" charset="0"/>
            <a:cs typeface="Times New Roman" panose="02020603050405020304" pitchFamily="18" charset="0"/>
          </a:endParaRPr>
        </a:p>
      </dsp:txBody>
      <dsp:txXfrm>
        <a:off x="3799" y="4765832"/>
        <a:ext cx="4817416" cy="1469311"/>
      </dsp:txXfrm>
    </dsp:sp>
    <dsp:sp modelId="{9081839E-004A-4ECA-A314-C5B36CECAB69}">
      <dsp:nvSpPr>
        <dsp:cNvPr id="0" name=""/>
        <dsp:cNvSpPr/>
      </dsp:nvSpPr>
      <dsp:spPr>
        <a:xfrm>
          <a:off x="5784699" y="4765832"/>
          <a:ext cx="5375369" cy="146931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определяются расчетным путем в составе налоговых деклараций, прогнозных бюджетов на предстоящий период и пр.; используются эвристические методы анализа (интуиция, прошлый опыт, экспертные оценки специалистов).</a:t>
          </a:r>
          <a:endParaRPr lang="ru-RU" sz="1600" kern="1200">
            <a:latin typeface="Times New Roman" panose="02020603050405020304" pitchFamily="18" charset="0"/>
            <a:cs typeface="Times New Roman" panose="02020603050405020304" pitchFamily="18" charset="0"/>
          </a:endParaRPr>
        </a:p>
      </dsp:txBody>
      <dsp:txXfrm>
        <a:off x="5784699" y="4765832"/>
        <a:ext cx="5375369" cy="1469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79025-7474-4D57-8AC9-AA0595655240}">
      <dsp:nvSpPr>
        <dsp:cNvPr id="0" name=""/>
        <dsp:cNvSpPr/>
      </dsp:nvSpPr>
      <dsp:spPr>
        <a:xfrm>
          <a:off x="5124109" y="2706636"/>
          <a:ext cx="700004" cy="1505009"/>
        </a:xfrm>
        <a:custGeom>
          <a:avLst/>
          <a:gdLst/>
          <a:ahLst/>
          <a:cxnLst/>
          <a:rect l="0" t="0" r="0" b="0"/>
          <a:pathLst>
            <a:path>
              <a:moveTo>
                <a:pt x="0" y="0"/>
              </a:moveTo>
              <a:lnTo>
                <a:pt x="350002" y="0"/>
              </a:lnTo>
              <a:lnTo>
                <a:pt x="350002" y="1505009"/>
              </a:lnTo>
              <a:lnTo>
                <a:pt x="700004" y="150500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8DEA38-CE78-4EF0-9333-AD16A33FB04A}">
      <dsp:nvSpPr>
        <dsp:cNvPr id="0" name=""/>
        <dsp:cNvSpPr/>
      </dsp:nvSpPr>
      <dsp:spPr>
        <a:xfrm>
          <a:off x="5124109" y="2660916"/>
          <a:ext cx="700004" cy="91440"/>
        </a:xfrm>
        <a:custGeom>
          <a:avLst/>
          <a:gdLst/>
          <a:ahLst/>
          <a:cxnLst/>
          <a:rect l="0" t="0" r="0" b="0"/>
          <a:pathLst>
            <a:path>
              <a:moveTo>
                <a:pt x="0" y="45720"/>
              </a:moveTo>
              <a:lnTo>
                <a:pt x="700004"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2F47A-BAB1-4EF7-AAA4-0AAEF0FE3998}">
      <dsp:nvSpPr>
        <dsp:cNvPr id="0" name=""/>
        <dsp:cNvSpPr/>
      </dsp:nvSpPr>
      <dsp:spPr>
        <a:xfrm>
          <a:off x="5124109" y="1201627"/>
          <a:ext cx="700004" cy="1505009"/>
        </a:xfrm>
        <a:custGeom>
          <a:avLst/>
          <a:gdLst/>
          <a:ahLst/>
          <a:cxnLst/>
          <a:rect l="0" t="0" r="0" b="0"/>
          <a:pathLst>
            <a:path>
              <a:moveTo>
                <a:pt x="0" y="1505009"/>
              </a:moveTo>
              <a:lnTo>
                <a:pt x="350002" y="1505009"/>
              </a:lnTo>
              <a:lnTo>
                <a:pt x="350002" y="0"/>
              </a:lnTo>
              <a:lnTo>
                <a:pt x="70000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20821-6CE1-43A0-8299-BE2BBB261517}">
      <dsp:nvSpPr>
        <dsp:cNvPr id="0" name=""/>
        <dsp:cNvSpPr/>
      </dsp:nvSpPr>
      <dsp:spPr>
        <a:xfrm>
          <a:off x="405031" y="0"/>
          <a:ext cx="4199360" cy="1735114"/>
        </a:xfrm>
        <a:prstGeom prst="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u-RU" sz="1400" b="0" i="1" kern="1200" dirty="0" smtClean="0">
              <a:solidFill>
                <a:schemeClr val="bg1"/>
              </a:solidFill>
              <a:latin typeface="Times New Roman" panose="02020603050405020304" pitchFamily="18" charset="0"/>
              <a:cs typeface="Times New Roman" panose="02020603050405020304" pitchFamily="18" charset="0"/>
            </a:rPr>
            <a:t>Сведения об инвестиционных затратах должны быть расшифрованы по их видам. Источником такой информации являются бизнес-план проекта. Оценку затрат на приобретение отдельных основных средств можно осуществлять на базе оценки соответствующего имущества. Распределение инвестиционных затрат по периоду строительства должно быть увязано с графиком сооружения объекта.</a:t>
          </a:r>
          <a:endParaRPr lang="ru-RU" sz="1400" b="0" i="1" kern="1200" dirty="0">
            <a:solidFill>
              <a:schemeClr val="bg1"/>
            </a:solidFill>
            <a:latin typeface="Times New Roman" panose="02020603050405020304" pitchFamily="18" charset="0"/>
            <a:cs typeface="Times New Roman" panose="02020603050405020304" pitchFamily="18" charset="0"/>
          </a:endParaRPr>
        </a:p>
      </dsp:txBody>
      <dsp:txXfrm>
        <a:off x="405031" y="0"/>
        <a:ext cx="4199360" cy="1735114"/>
      </dsp:txXfrm>
    </dsp:sp>
    <dsp:sp modelId="{B911F064-6D8E-44FB-9827-9F0D949356F7}">
      <dsp:nvSpPr>
        <dsp:cNvPr id="0" name=""/>
        <dsp:cNvSpPr/>
      </dsp:nvSpPr>
      <dsp:spPr>
        <a:xfrm>
          <a:off x="1624088" y="2172883"/>
          <a:ext cx="3500020" cy="10675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В денежном </a:t>
          </a:r>
          <a:r>
            <a:rPr lang="ru-RU" sz="1800" b="1" kern="1200" dirty="0" smtClean="0">
              <a:latin typeface="Times New Roman" panose="02020603050405020304" pitchFamily="18" charset="0"/>
              <a:cs typeface="Times New Roman" panose="02020603050405020304" pitchFamily="18" charset="0"/>
            </a:rPr>
            <a:t>потоке</a:t>
          </a:r>
          <a:r>
            <a:rPr lang="ru-RU" sz="1800" kern="1200" dirty="0" smtClean="0">
              <a:latin typeface="Times New Roman" panose="02020603050405020304" pitchFamily="18" charset="0"/>
              <a:cs typeface="Times New Roman" panose="02020603050405020304" pitchFamily="18" charset="0"/>
            </a:rPr>
            <a:t> текущей (операционной) деятельности к притокам относят: </a:t>
          </a:r>
          <a:endParaRPr lang="ru-RU" sz="1800" kern="1200" dirty="0">
            <a:latin typeface="Times New Roman" panose="02020603050405020304" pitchFamily="18" charset="0"/>
            <a:cs typeface="Times New Roman" panose="02020603050405020304" pitchFamily="18" charset="0"/>
          </a:endParaRPr>
        </a:p>
      </dsp:txBody>
      <dsp:txXfrm>
        <a:off x="1624088" y="2172883"/>
        <a:ext cx="3500020" cy="1067506"/>
      </dsp:txXfrm>
    </dsp:sp>
    <dsp:sp modelId="{E17DC8E8-5B3B-4968-AE64-CD4E5359186D}">
      <dsp:nvSpPr>
        <dsp:cNvPr id="0" name=""/>
        <dsp:cNvSpPr/>
      </dsp:nvSpPr>
      <dsp:spPr>
        <a:xfrm>
          <a:off x="5824113" y="667874"/>
          <a:ext cx="3500020" cy="10675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выручку от продажи продукции (работ, услуг), </a:t>
          </a:r>
          <a:endParaRPr lang="ru-RU" sz="1800" kern="1200">
            <a:latin typeface="Times New Roman" panose="02020603050405020304" pitchFamily="18" charset="0"/>
            <a:cs typeface="Times New Roman" panose="02020603050405020304" pitchFamily="18" charset="0"/>
          </a:endParaRPr>
        </a:p>
      </dsp:txBody>
      <dsp:txXfrm>
        <a:off x="5824113" y="667874"/>
        <a:ext cx="3500020" cy="1067506"/>
      </dsp:txXfrm>
    </dsp:sp>
    <dsp:sp modelId="{7CB0C338-242B-4529-9412-C528A2C3DEDC}">
      <dsp:nvSpPr>
        <dsp:cNvPr id="0" name=""/>
        <dsp:cNvSpPr/>
      </dsp:nvSpPr>
      <dsp:spPr>
        <a:xfrm>
          <a:off x="5824113" y="2172883"/>
          <a:ext cx="3500020" cy="10675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внереализационные доходы, </a:t>
          </a:r>
          <a:endParaRPr lang="ru-RU" sz="1800" kern="1200">
            <a:latin typeface="Times New Roman" panose="02020603050405020304" pitchFamily="18" charset="0"/>
            <a:cs typeface="Times New Roman" panose="02020603050405020304" pitchFamily="18" charset="0"/>
          </a:endParaRPr>
        </a:p>
      </dsp:txBody>
      <dsp:txXfrm>
        <a:off x="5824113" y="2172883"/>
        <a:ext cx="3500020" cy="1067506"/>
      </dsp:txXfrm>
    </dsp:sp>
    <dsp:sp modelId="{D74AA838-70E4-48BD-A4FD-41A7A7DC5FD2}">
      <dsp:nvSpPr>
        <dsp:cNvPr id="0" name=""/>
        <dsp:cNvSpPr/>
      </dsp:nvSpPr>
      <dsp:spPr>
        <a:xfrm>
          <a:off x="5824113" y="3677892"/>
          <a:ext cx="3500020" cy="10675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включая поступления средств, вложенных в дополнительные фонды. </a:t>
          </a:r>
          <a:endParaRPr lang="ru-RU" sz="1800" kern="1200">
            <a:latin typeface="Times New Roman" panose="02020603050405020304" pitchFamily="18" charset="0"/>
            <a:cs typeface="Times New Roman" panose="02020603050405020304" pitchFamily="18" charset="0"/>
          </a:endParaRPr>
        </a:p>
      </dsp:txBody>
      <dsp:txXfrm>
        <a:off x="5824113" y="3677892"/>
        <a:ext cx="3500020" cy="1067506"/>
      </dsp:txXfrm>
    </dsp:sp>
    <dsp:sp modelId="{795E28F6-A17D-47B7-960B-B1420C9D7B68}">
      <dsp:nvSpPr>
        <dsp:cNvPr id="0" name=""/>
        <dsp:cNvSpPr/>
      </dsp:nvSpPr>
      <dsp:spPr>
        <a:xfrm>
          <a:off x="1624088" y="3677892"/>
          <a:ext cx="3500020" cy="10675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К </a:t>
          </a:r>
          <a:r>
            <a:rPr lang="ru-RU" sz="1800" b="1" kern="1200" dirty="0" smtClean="0">
              <a:latin typeface="Times New Roman" panose="02020603050405020304" pitchFamily="18" charset="0"/>
              <a:cs typeface="Times New Roman" panose="02020603050405020304" pitchFamily="18" charset="0"/>
            </a:rPr>
            <a:t>оттокам</a:t>
          </a:r>
          <a:r>
            <a:rPr lang="ru-RU" sz="1800" kern="1200" dirty="0" smtClean="0">
              <a:latin typeface="Times New Roman" panose="02020603050405020304" pitchFamily="18" charset="0"/>
              <a:cs typeface="Times New Roman" panose="02020603050405020304" pitchFamily="18" charset="0"/>
            </a:rPr>
            <a:t> - издержки производства и налоги. </a:t>
          </a:r>
          <a:endParaRPr lang="ru-RU" sz="1800" kern="1200" dirty="0">
            <a:latin typeface="Times New Roman" panose="02020603050405020304" pitchFamily="18" charset="0"/>
            <a:cs typeface="Times New Roman" panose="02020603050405020304" pitchFamily="18" charset="0"/>
          </a:endParaRPr>
        </a:p>
      </dsp:txBody>
      <dsp:txXfrm>
        <a:off x="1624088" y="3677892"/>
        <a:ext cx="3500020" cy="1067506"/>
      </dsp:txXfrm>
    </dsp:sp>
    <dsp:sp modelId="{3AB9D6C0-56F0-4CEB-9036-D9199DF6CD28}">
      <dsp:nvSpPr>
        <dsp:cNvPr id="0" name=""/>
        <dsp:cNvSpPr/>
      </dsp:nvSpPr>
      <dsp:spPr>
        <a:xfrm>
          <a:off x="1624088" y="5182901"/>
          <a:ext cx="8174998" cy="10675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Источником информации </a:t>
          </a:r>
          <a:r>
            <a:rPr lang="ru-RU" sz="1800" kern="1200" dirty="0" smtClean="0">
              <a:latin typeface="Times New Roman" panose="02020603050405020304" pitchFamily="18" charset="0"/>
              <a:cs typeface="Times New Roman" panose="02020603050405020304" pitchFamily="18" charset="0"/>
            </a:rPr>
            <a:t>являются </a:t>
          </a:r>
          <a:r>
            <a:rPr lang="ru-RU" sz="1800" kern="1200" dirty="0" err="1" smtClean="0">
              <a:latin typeface="Times New Roman" panose="02020603050405020304" pitchFamily="18" charset="0"/>
              <a:cs typeface="Times New Roman" panose="02020603050405020304" pitchFamily="18" charset="0"/>
            </a:rPr>
            <a:t>предпроектные</a:t>
          </a:r>
          <a:r>
            <a:rPr lang="ru-RU" sz="1800" kern="1200" dirty="0" smtClean="0">
              <a:latin typeface="Times New Roman" panose="02020603050405020304" pitchFamily="18" charset="0"/>
              <a:cs typeface="Times New Roman" panose="02020603050405020304" pitchFamily="18" charset="0"/>
            </a:rPr>
            <a:t> и проектные материалы, а также исследования российского и зарубежного рынка, подтвержденные межправительственными соглашениями, соглашениями о намерениях, договорами, заключенными до момента окупаемости проекта.</a:t>
          </a:r>
          <a:endParaRPr lang="ru-RU" sz="1800" kern="1200" dirty="0">
            <a:latin typeface="Times New Roman" panose="02020603050405020304" pitchFamily="18" charset="0"/>
            <a:cs typeface="Times New Roman" panose="02020603050405020304" pitchFamily="18" charset="0"/>
          </a:endParaRPr>
        </a:p>
      </dsp:txBody>
      <dsp:txXfrm>
        <a:off x="1624088" y="5182901"/>
        <a:ext cx="8174998" cy="1067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49B98-1CB3-461E-97D1-34198D320DEB}">
      <dsp:nvSpPr>
        <dsp:cNvPr id="0" name=""/>
        <dsp:cNvSpPr/>
      </dsp:nvSpPr>
      <dsp:spPr>
        <a:xfrm>
          <a:off x="0" y="554413"/>
          <a:ext cx="11382232" cy="8820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F4A5AC7-AD5C-48BA-BA9C-26F95AD2ACC4}">
      <dsp:nvSpPr>
        <dsp:cNvPr id="0" name=""/>
        <dsp:cNvSpPr/>
      </dsp:nvSpPr>
      <dsp:spPr>
        <a:xfrm>
          <a:off x="569111" y="37813"/>
          <a:ext cx="7967562" cy="10332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1155" tIns="0" rIns="301155" bIns="0" numCol="1" spcCol="1270" anchor="ctr" anchorCtr="0">
          <a:noAutofit/>
        </a:bodyPr>
        <a:lstStyle/>
        <a:p>
          <a:pPr lvl="0" algn="l" defTabSz="889000" rtl="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К финансовой деятельности </a:t>
          </a:r>
          <a:r>
            <a:rPr lang="ru-RU" sz="2000" kern="1200" dirty="0" smtClean="0">
              <a:latin typeface="Times New Roman" panose="02020603050405020304" pitchFamily="18" charset="0"/>
              <a:cs typeface="Times New Roman" panose="02020603050405020304" pitchFamily="18" charset="0"/>
            </a:rPr>
            <a:t>относят операции со средствами, внешними по отношению к инвестиционному проекту. </a:t>
          </a:r>
          <a:endParaRPr lang="ru-RU" sz="2000" kern="1200" dirty="0">
            <a:latin typeface="Times New Roman" panose="02020603050405020304" pitchFamily="18" charset="0"/>
            <a:cs typeface="Times New Roman" panose="02020603050405020304" pitchFamily="18" charset="0"/>
          </a:endParaRPr>
        </a:p>
      </dsp:txBody>
      <dsp:txXfrm>
        <a:off x="619548" y="88250"/>
        <a:ext cx="7866688" cy="932326"/>
      </dsp:txXfrm>
    </dsp:sp>
    <dsp:sp modelId="{7E75260E-9462-485A-8D4C-9DCF2B2DE64E}">
      <dsp:nvSpPr>
        <dsp:cNvPr id="0" name=""/>
        <dsp:cNvSpPr/>
      </dsp:nvSpPr>
      <dsp:spPr>
        <a:xfrm>
          <a:off x="0" y="2142013"/>
          <a:ext cx="11382232" cy="8820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738BE49-5499-4AA2-B2AC-9F5CC107D052}">
      <dsp:nvSpPr>
        <dsp:cNvPr id="0" name=""/>
        <dsp:cNvSpPr/>
      </dsp:nvSpPr>
      <dsp:spPr>
        <a:xfrm>
          <a:off x="569111" y="1625413"/>
          <a:ext cx="7967562" cy="10332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1155" tIns="0" rIns="301155" bIns="0" numCol="1" spcCol="1270" anchor="ctr" anchorCtr="0">
          <a:noAutofit/>
        </a:bodyPr>
        <a:lstStyle/>
        <a:p>
          <a:pPr lvl="0" algn="l"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Они состоят из собственного (акционерного) капитала предприятия и привлеченных средств (субсидий, кредитов и займов). </a:t>
          </a:r>
          <a:endParaRPr lang="ru-RU" sz="2000" kern="1200" dirty="0">
            <a:latin typeface="Times New Roman" panose="02020603050405020304" pitchFamily="18" charset="0"/>
            <a:cs typeface="Times New Roman" panose="02020603050405020304" pitchFamily="18" charset="0"/>
          </a:endParaRPr>
        </a:p>
      </dsp:txBody>
      <dsp:txXfrm>
        <a:off x="619548" y="1675850"/>
        <a:ext cx="7866688" cy="932326"/>
      </dsp:txXfrm>
    </dsp:sp>
    <dsp:sp modelId="{89DECD8A-7C1F-4F5A-9AEA-294B73C41CB9}">
      <dsp:nvSpPr>
        <dsp:cNvPr id="0" name=""/>
        <dsp:cNvSpPr/>
      </dsp:nvSpPr>
      <dsp:spPr>
        <a:xfrm>
          <a:off x="0" y="3729613"/>
          <a:ext cx="11382232" cy="8820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70EF495-B704-4052-8736-060C971989D0}">
      <dsp:nvSpPr>
        <dsp:cNvPr id="0" name=""/>
        <dsp:cNvSpPr/>
      </dsp:nvSpPr>
      <dsp:spPr>
        <a:xfrm>
          <a:off x="569111" y="3213013"/>
          <a:ext cx="7967562" cy="10332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1155" tIns="0" rIns="301155" bIns="0" numCol="1" spcCol="1270" anchor="ctr" anchorCtr="0">
          <a:noAutofit/>
        </a:bodyPr>
        <a:lstStyle/>
        <a:p>
          <a:pPr lvl="0" algn="l" defTabSz="889000" rtl="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К оттокам </a:t>
          </a:r>
          <a:r>
            <a:rPr lang="ru-RU" sz="2000" kern="1200" dirty="0" smtClean="0">
              <a:latin typeface="Times New Roman" panose="02020603050405020304" pitchFamily="18" charset="0"/>
              <a:cs typeface="Times New Roman" panose="02020603050405020304" pitchFamily="18" charset="0"/>
            </a:rPr>
            <a:t>относят возврат и обслуживание кредитов и займов, выплату дивидендов акционерам и др.</a:t>
          </a:r>
          <a:endParaRPr lang="ru-RU" sz="2000" kern="1200" dirty="0">
            <a:latin typeface="Times New Roman" panose="02020603050405020304" pitchFamily="18" charset="0"/>
            <a:cs typeface="Times New Roman" panose="02020603050405020304" pitchFamily="18" charset="0"/>
          </a:endParaRPr>
        </a:p>
      </dsp:txBody>
      <dsp:txXfrm>
        <a:off x="619548" y="3263450"/>
        <a:ext cx="7866688" cy="932326"/>
      </dsp:txXfrm>
    </dsp:sp>
    <dsp:sp modelId="{2773AB96-9AD8-4C76-8B37-441DE4BCCAC5}">
      <dsp:nvSpPr>
        <dsp:cNvPr id="0" name=""/>
        <dsp:cNvSpPr/>
      </dsp:nvSpPr>
      <dsp:spPr>
        <a:xfrm>
          <a:off x="0" y="5317213"/>
          <a:ext cx="11382232" cy="8820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FBE6E57-758B-46B6-8926-2222404958FC}">
      <dsp:nvSpPr>
        <dsp:cNvPr id="0" name=""/>
        <dsp:cNvSpPr/>
      </dsp:nvSpPr>
      <dsp:spPr>
        <a:xfrm>
          <a:off x="569111" y="4800613"/>
          <a:ext cx="7967562" cy="10332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1155" tIns="0" rIns="301155" bIns="0" numCol="1" spcCol="1270" anchor="ctr" anchorCtr="0">
          <a:noAutofit/>
        </a:bodyPr>
        <a:lstStyle/>
        <a:p>
          <a:pPr lvl="0" algn="l"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Если не учитывать неопределенность и риск, то достаточным условием финансовой реализуемости проекта является </a:t>
          </a:r>
          <a:r>
            <a:rPr lang="ru-RU" sz="2000" b="1" kern="1200" dirty="0" smtClean="0">
              <a:latin typeface="Times New Roman" panose="02020603050405020304" pitchFamily="18" charset="0"/>
              <a:cs typeface="Times New Roman" panose="02020603050405020304" pitchFamily="18" charset="0"/>
            </a:rPr>
            <a:t>неотрицательное</a:t>
          </a:r>
          <a:r>
            <a:rPr lang="ru-RU" sz="2000" kern="1200" dirty="0" smtClean="0">
              <a:latin typeface="Times New Roman" panose="02020603050405020304" pitchFamily="18" charset="0"/>
              <a:cs typeface="Times New Roman" panose="02020603050405020304" pitchFamily="18" charset="0"/>
            </a:rPr>
            <a:t> значение на каждом шаге величины накопленного сальдо потока.</a:t>
          </a:r>
          <a:endParaRPr lang="ru-RU" sz="2000" kern="1200" dirty="0">
            <a:latin typeface="Times New Roman" panose="02020603050405020304" pitchFamily="18" charset="0"/>
            <a:cs typeface="Times New Roman" panose="02020603050405020304" pitchFamily="18" charset="0"/>
          </a:endParaRPr>
        </a:p>
      </dsp:txBody>
      <dsp:txXfrm>
        <a:off x="619548" y="4851050"/>
        <a:ext cx="7866688" cy="932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465F9-EAE4-412D-BAAE-83011750983B}">
      <dsp:nvSpPr>
        <dsp:cNvPr id="0" name=""/>
        <dsp:cNvSpPr/>
      </dsp:nvSpPr>
      <dsp:spPr>
        <a:xfrm>
          <a:off x="487674" y="0"/>
          <a:ext cx="4741627" cy="5977720"/>
        </a:xfrm>
        <a:prstGeom prst="roundRect">
          <a:avLst>
            <a:gd name="adj" fmla="val 10000"/>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В данные фонды можно включать </a:t>
          </a:r>
          <a:r>
            <a:rPr lang="ru-RU" sz="1800" kern="1200" dirty="0" smtClean="0">
              <a:latin typeface="Times New Roman" panose="02020603050405020304" pitchFamily="18" charset="0"/>
              <a:cs typeface="Times New Roman" panose="02020603050405020304" pitchFamily="18" charset="0"/>
            </a:rPr>
            <a:t>средства из амортизации и чистой прибыли, предназначенные для компенсации отрицательных значений сальдо суммарного денежного потока на отдельных будущих шагах расчета (например, при наличии высоких ликвидационных расходов) или для достижения на них положительного значения финансовых показателей. </a:t>
          </a:r>
          <a:endParaRPr lang="ru-RU" sz="1800" kern="1200" dirty="0">
            <a:latin typeface="Times New Roman" panose="02020603050405020304" pitchFamily="18" charset="0"/>
            <a:cs typeface="Times New Roman" panose="02020603050405020304" pitchFamily="18" charset="0"/>
          </a:endParaRPr>
        </a:p>
      </dsp:txBody>
      <dsp:txXfrm>
        <a:off x="487674" y="2391088"/>
        <a:ext cx="4741627" cy="2391088"/>
      </dsp:txXfrm>
    </dsp:sp>
    <dsp:sp modelId="{BEE3DE30-747F-44F1-8C25-0809B5A1CCEF}">
      <dsp:nvSpPr>
        <dsp:cNvPr id="0" name=""/>
        <dsp:cNvSpPr/>
      </dsp:nvSpPr>
      <dsp:spPr>
        <a:xfrm>
          <a:off x="1863197" y="358663"/>
          <a:ext cx="1990580" cy="1990580"/>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EA41F1-AA54-4838-AB9F-F8073D73BA8C}">
      <dsp:nvSpPr>
        <dsp:cNvPr id="0" name=""/>
        <dsp:cNvSpPr/>
      </dsp:nvSpPr>
      <dsp:spPr>
        <a:xfrm>
          <a:off x="5371550" y="0"/>
          <a:ext cx="2512493" cy="5977720"/>
        </a:xfrm>
        <a:prstGeom prst="roundRect">
          <a:avLst>
            <a:gd name="adj" fmla="val 10000"/>
          </a:avLst>
        </a:prstGeom>
        <a:solidFill>
          <a:schemeClr val="accent1">
            <a:shade val="50000"/>
            <a:hueOff val="222839"/>
            <a:satOff val="5970"/>
            <a:lumOff val="263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Включение средств в дополнительные фонды рассматривают как </a:t>
          </a:r>
          <a:r>
            <a:rPr lang="ru-RU" sz="1800" b="1" kern="1200" dirty="0" smtClean="0">
              <a:latin typeface="Times New Roman" panose="02020603050405020304" pitchFamily="18" charset="0"/>
              <a:cs typeface="Times New Roman" panose="02020603050405020304" pitchFamily="18" charset="0"/>
            </a:rPr>
            <a:t>отток</a:t>
          </a:r>
          <a:r>
            <a:rPr lang="ru-RU" sz="1800" kern="1200" dirty="0" smtClean="0">
              <a:latin typeface="Times New Roman" panose="02020603050405020304" pitchFamily="18" charset="0"/>
              <a:cs typeface="Times New Roman" panose="02020603050405020304" pitchFamily="18" charset="0"/>
            </a:rPr>
            <a:t> денежных ресурсов. </a:t>
          </a:r>
          <a:endParaRPr lang="ru-RU" sz="1800" kern="1200" dirty="0">
            <a:latin typeface="Times New Roman" panose="02020603050405020304" pitchFamily="18" charset="0"/>
            <a:cs typeface="Times New Roman" panose="02020603050405020304" pitchFamily="18" charset="0"/>
          </a:endParaRPr>
        </a:p>
      </dsp:txBody>
      <dsp:txXfrm>
        <a:off x="5371550" y="2391088"/>
        <a:ext cx="2512493" cy="2391088"/>
      </dsp:txXfrm>
    </dsp:sp>
    <dsp:sp modelId="{B3038CD5-1D93-4831-A5C7-4863C9C25FA9}">
      <dsp:nvSpPr>
        <dsp:cNvPr id="0" name=""/>
        <dsp:cNvSpPr/>
      </dsp:nvSpPr>
      <dsp:spPr>
        <a:xfrm>
          <a:off x="5632506" y="358663"/>
          <a:ext cx="1990580" cy="1990580"/>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971332C-ECB2-46F2-93DB-CBA7AF908377}">
      <dsp:nvSpPr>
        <dsp:cNvPr id="0" name=""/>
        <dsp:cNvSpPr/>
      </dsp:nvSpPr>
      <dsp:spPr>
        <a:xfrm>
          <a:off x="8026292" y="0"/>
          <a:ext cx="2800025" cy="5977720"/>
        </a:xfrm>
        <a:prstGeom prst="roundRect">
          <a:avLst>
            <a:gd name="adj" fmla="val 10000"/>
          </a:avLst>
        </a:prstGeom>
        <a:solidFill>
          <a:schemeClr val="accent1">
            <a:shade val="50000"/>
            <a:hueOff val="222839"/>
            <a:satOff val="5970"/>
            <a:lumOff val="263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Приток</a:t>
          </a:r>
          <a:r>
            <a:rPr lang="ru-RU" sz="1800" kern="1200" dirty="0" smtClean="0">
              <a:latin typeface="Times New Roman" panose="02020603050405020304" pitchFamily="18" charset="0"/>
              <a:cs typeface="Times New Roman" panose="02020603050405020304" pitchFamily="18" charset="0"/>
            </a:rPr>
            <a:t> от этих средств считают частью внереализационных притоков инвестиционного проекта от текущей деятельности.</a:t>
          </a:r>
          <a:endParaRPr lang="ru-RU" sz="1800" kern="1200" dirty="0">
            <a:latin typeface="Times New Roman" panose="02020603050405020304" pitchFamily="18" charset="0"/>
            <a:cs typeface="Times New Roman" panose="02020603050405020304" pitchFamily="18" charset="0"/>
          </a:endParaRPr>
        </a:p>
      </dsp:txBody>
      <dsp:txXfrm>
        <a:off x="8026292" y="2391088"/>
        <a:ext cx="2800025" cy="2391088"/>
      </dsp:txXfrm>
    </dsp:sp>
    <dsp:sp modelId="{D4FB10D6-AE57-42C7-ADE9-5AC7F10BF431}">
      <dsp:nvSpPr>
        <dsp:cNvPr id="0" name=""/>
        <dsp:cNvSpPr/>
      </dsp:nvSpPr>
      <dsp:spPr>
        <a:xfrm>
          <a:off x="8431015" y="358663"/>
          <a:ext cx="1990580" cy="1990580"/>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F3A65E8-E187-4347-99B3-3CE119DD9C88}">
      <dsp:nvSpPr>
        <dsp:cNvPr id="0" name=""/>
        <dsp:cNvSpPr/>
      </dsp:nvSpPr>
      <dsp:spPr>
        <a:xfrm>
          <a:off x="897903" y="4782176"/>
          <a:ext cx="9518186" cy="896658"/>
        </a:xfrm>
        <a:prstGeom prst="leftRightArrow">
          <a:avLst/>
        </a:prstGeom>
        <a:solidFill>
          <a:schemeClr val="accent1">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ECBFEB-9D6E-45B5-B991-C52BE6C57043}" type="datetimeFigureOut">
              <a:rPr lang="ru-RU" smtClean="0"/>
              <a:t>13.10.2024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107109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ECBFEB-9D6E-45B5-B991-C52BE6C57043}" type="datetimeFigureOut">
              <a:rPr lang="ru-RU" smtClean="0"/>
              <a:t>13.10.2024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87739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ECBFEB-9D6E-45B5-B991-C52BE6C57043}" type="datetimeFigureOut">
              <a:rPr lang="ru-RU" smtClean="0"/>
              <a:t>13.10.2024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344477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ECBFEB-9D6E-45B5-B991-C52BE6C57043}" type="datetimeFigureOut">
              <a:rPr lang="ru-RU" smtClean="0"/>
              <a:t>13.10.2024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65245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ECBFEB-9D6E-45B5-B991-C52BE6C57043}" type="datetimeFigureOut">
              <a:rPr lang="ru-RU" smtClean="0"/>
              <a:t>13.10.2024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373061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ECBFEB-9D6E-45B5-B991-C52BE6C57043}" type="datetimeFigureOut">
              <a:rPr lang="ru-RU" smtClean="0"/>
              <a:t>13.10.2024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245055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ECBFEB-9D6E-45B5-B991-C52BE6C57043}" type="datetimeFigureOut">
              <a:rPr lang="ru-RU" smtClean="0"/>
              <a:t>13.10.2024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26370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ECBFEB-9D6E-45B5-B991-C52BE6C57043}" type="datetimeFigureOut">
              <a:rPr lang="ru-RU" smtClean="0"/>
              <a:t>13.10.2024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185243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ECBFEB-9D6E-45B5-B991-C52BE6C57043}" type="datetimeFigureOut">
              <a:rPr lang="ru-RU" smtClean="0"/>
              <a:t>13.10.2024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141485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ECBFEB-9D6E-45B5-B991-C52BE6C57043}" type="datetimeFigureOut">
              <a:rPr lang="ru-RU" smtClean="0"/>
              <a:t>13.10.2024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385346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ECBFEB-9D6E-45B5-B991-C52BE6C57043}" type="datetimeFigureOut">
              <a:rPr lang="ru-RU" smtClean="0"/>
              <a:t>13.10.2024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449D11-1FEE-49AA-BD33-7B04E17EC117}" type="slidenum">
              <a:rPr lang="ru-RU" smtClean="0"/>
              <a:t>‹#›</a:t>
            </a:fld>
            <a:endParaRPr lang="ru-RU"/>
          </a:p>
        </p:txBody>
      </p:sp>
    </p:spTree>
    <p:extLst>
      <p:ext uri="{BB962C8B-B14F-4D97-AF65-F5344CB8AC3E}">
        <p14:creationId xmlns:p14="http://schemas.microsoft.com/office/powerpoint/2010/main" val="409614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CBFEB-9D6E-45B5-B991-C52BE6C57043}" type="datetimeFigureOut">
              <a:rPr lang="ru-RU" smtClean="0"/>
              <a:t>13.10.2024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49D11-1FEE-49AA-BD33-7B04E17EC117}" type="slidenum">
              <a:rPr lang="ru-RU" smtClean="0"/>
              <a:t>‹#›</a:t>
            </a:fld>
            <a:endParaRPr lang="ru-RU"/>
          </a:p>
        </p:txBody>
      </p:sp>
    </p:spTree>
    <p:extLst>
      <p:ext uri="{BB962C8B-B14F-4D97-AF65-F5344CB8AC3E}">
        <p14:creationId xmlns:p14="http://schemas.microsoft.com/office/powerpoint/2010/main" val="52678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34280" y="3882561"/>
            <a:ext cx="10372297" cy="7576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smtClean="0">
                <a:latin typeface="Times New Roman" panose="02020603050405020304" pitchFamily="18" charset="0"/>
                <a:cs typeface="Times New Roman" panose="02020603050405020304" pitchFamily="18" charset="0"/>
              </a:rPr>
              <a:t>Тема </a:t>
            </a:r>
            <a:r>
              <a:rPr lang="ru-RU" sz="2800" b="1" dirty="0">
                <a:latin typeface="Times New Roman" panose="02020603050405020304" pitchFamily="18" charset="0"/>
                <a:cs typeface="Times New Roman" panose="02020603050405020304" pitchFamily="18" charset="0"/>
              </a:rPr>
              <a:t>8</a:t>
            </a:r>
            <a:r>
              <a:rPr lang="ru-RU" sz="2800" b="1"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Прогнозирование </a:t>
            </a:r>
            <a:r>
              <a:rPr lang="ru-RU" sz="2800" dirty="0">
                <a:latin typeface="Times New Roman" panose="02020603050405020304" pitchFamily="18" charset="0"/>
                <a:cs typeface="Times New Roman" panose="02020603050405020304" pitchFamily="18" charset="0"/>
              </a:rPr>
              <a:t>проектных денежных потоков. Расчет денежных потоков при реализации и завершении проекта.</a:t>
            </a:r>
            <a:endParaRPr lang="ru-RU" sz="2800" dirty="0">
              <a:latin typeface="Times New Roman" panose="02020603050405020304" pitchFamily="18" charset="0"/>
              <a:cs typeface="Times New Roman" panose="02020603050405020304" pitchFamily="18" charset="0"/>
            </a:endParaRPr>
          </a:p>
        </p:txBody>
      </p:sp>
      <p:pic>
        <p:nvPicPr>
          <p:cNvPr id="5" name="Image 0" descr="preencoded.png"/>
          <p:cNvPicPr>
            <a:picLocks noChangeAspect="1"/>
          </p:cNvPicPr>
          <p:nvPr/>
        </p:nvPicPr>
        <p:blipFill>
          <a:blip r:embed="rId2"/>
          <a:stretch>
            <a:fillRect/>
          </a:stretch>
        </p:blipFill>
        <p:spPr>
          <a:xfrm>
            <a:off x="4756708" y="1479983"/>
            <a:ext cx="2009063" cy="2163091"/>
          </a:xfrm>
          <a:prstGeom prst="rect">
            <a:avLst/>
          </a:prstGeom>
        </p:spPr>
      </p:pic>
      <p:sp>
        <p:nvSpPr>
          <p:cNvPr id="6" name="Text 0"/>
          <p:cNvSpPr/>
          <p:nvPr/>
        </p:nvSpPr>
        <p:spPr>
          <a:xfrm>
            <a:off x="2053277" y="277280"/>
            <a:ext cx="7415927" cy="315992"/>
          </a:xfrm>
          <a:prstGeom prst="rect">
            <a:avLst/>
          </a:prstGeom>
          <a:noFill/>
          <a:ln/>
        </p:spPr>
        <p:txBody>
          <a:bodyPr wrap="none" lIns="0" tIns="0" rIns="0" bIns="0" rtlCol="0" anchor="t"/>
          <a:lstStyle/>
          <a:p>
            <a:pPr marL="0" indent="0" algn="ctr">
              <a:lnSpc>
                <a:spcPts val="2450"/>
              </a:lnSpc>
              <a:buNone/>
            </a:pPr>
            <a:r>
              <a:rPr lang="en-US" sz="1550" b="1" dirty="0">
                <a:solidFill>
                  <a:srgbClr val="00002E"/>
                </a:solidFill>
                <a:latin typeface="Times New Roman" panose="02020603050405020304" pitchFamily="18" charset="0"/>
                <a:ea typeface="PT Sans" pitchFamily="34" charset="-122"/>
                <a:cs typeface="Times New Roman" panose="02020603050405020304" pitchFamily="18" charset="0"/>
              </a:rPr>
              <a:t>Казахский Национальный Университет имени аль-Фараби</a:t>
            </a:r>
            <a:endParaRPr lang="en-US" sz="1550" dirty="0">
              <a:latin typeface="Times New Roman" panose="02020603050405020304" pitchFamily="18" charset="0"/>
              <a:cs typeface="Times New Roman" panose="02020603050405020304" pitchFamily="18" charset="0"/>
            </a:endParaRPr>
          </a:p>
        </p:txBody>
      </p:sp>
      <p:sp>
        <p:nvSpPr>
          <p:cNvPr id="7" name="Text 1"/>
          <p:cNvSpPr/>
          <p:nvPr/>
        </p:nvSpPr>
        <p:spPr>
          <a:xfrm>
            <a:off x="2042891" y="608512"/>
            <a:ext cx="7415927" cy="315992"/>
          </a:xfrm>
          <a:prstGeom prst="rect">
            <a:avLst/>
          </a:prstGeom>
          <a:noFill/>
          <a:ln/>
        </p:spPr>
        <p:txBody>
          <a:bodyPr wrap="none" lIns="0" tIns="0" rIns="0" bIns="0" rtlCol="0" anchor="t"/>
          <a:lstStyle/>
          <a:p>
            <a:pPr marL="0" indent="0" algn="ctr">
              <a:lnSpc>
                <a:spcPts val="2450"/>
              </a:lnSpc>
              <a:buNone/>
            </a:pPr>
            <a:r>
              <a:rPr lang="en-US" sz="1550" b="1" dirty="0">
                <a:solidFill>
                  <a:srgbClr val="00002E"/>
                </a:solidFill>
                <a:latin typeface="Times New Roman" panose="02020603050405020304" pitchFamily="18" charset="0"/>
                <a:ea typeface="PT Sans" pitchFamily="34" charset="-122"/>
                <a:cs typeface="Times New Roman" panose="02020603050405020304" pitchFamily="18" charset="0"/>
              </a:rPr>
              <a:t>Высшая школа Экономики и Бизнеса</a:t>
            </a:r>
            <a:endParaRPr lang="en-US" sz="1550" dirty="0">
              <a:latin typeface="Times New Roman" panose="02020603050405020304" pitchFamily="18" charset="0"/>
              <a:cs typeface="Times New Roman" panose="02020603050405020304" pitchFamily="18" charset="0"/>
            </a:endParaRPr>
          </a:p>
        </p:txBody>
      </p:sp>
      <p:sp>
        <p:nvSpPr>
          <p:cNvPr id="8" name="Text 2"/>
          <p:cNvSpPr/>
          <p:nvPr/>
        </p:nvSpPr>
        <p:spPr>
          <a:xfrm>
            <a:off x="2042891" y="924504"/>
            <a:ext cx="7415927" cy="315992"/>
          </a:xfrm>
          <a:prstGeom prst="rect">
            <a:avLst/>
          </a:prstGeom>
          <a:noFill/>
          <a:ln/>
        </p:spPr>
        <p:txBody>
          <a:bodyPr wrap="none" lIns="0" tIns="0" rIns="0" bIns="0" rtlCol="0" anchor="t"/>
          <a:lstStyle/>
          <a:p>
            <a:pPr marL="0" indent="0" algn="ctr">
              <a:lnSpc>
                <a:spcPts val="2450"/>
              </a:lnSpc>
              <a:buNone/>
            </a:pPr>
            <a:r>
              <a:rPr lang="en-US" sz="1550" b="1" dirty="0">
                <a:solidFill>
                  <a:srgbClr val="00002E"/>
                </a:solidFill>
                <a:latin typeface="Times New Roman" panose="02020603050405020304" pitchFamily="18" charset="0"/>
                <a:ea typeface="PT Sans" pitchFamily="34" charset="-122"/>
                <a:cs typeface="Times New Roman" panose="02020603050405020304" pitchFamily="18" charset="0"/>
              </a:rPr>
              <a:t>Кафедра Финансы и учет</a:t>
            </a:r>
            <a:endParaRPr lang="en-US" sz="1550" dirty="0">
              <a:latin typeface="Times New Roman" panose="02020603050405020304" pitchFamily="18" charset="0"/>
              <a:cs typeface="Times New Roman" panose="02020603050405020304" pitchFamily="18" charset="0"/>
            </a:endParaRPr>
          </a:p>
        </p:txBody>
      </p:sp>
      <p:sp>
        <p:nvSpPr>
          <p:cNvPr id="9" name="Text 8"/>
          <p:cNvSpPr/>
          <p:nvPr/>
        </p:nvSpPr>
        <p:spPr>
          <a:xfrm>
            <a:off x="6120429" y="5729660"/>
            <a:ext cx="7415927" cy="315992"/>
          </a:xfrm>
          <a:prstGeom prst="rect">
            <a:avLst/>
          </a:prstGeom>
          <a:noFill/>
          <a:ln/>
        </p:spPr>
        <p:txBody>
          <a:bodyPr wrap="none" lIns="0" tIns="0" rIns="0" bIns="0" rtlCol="0" anchor="t"/>
          <a:lstStyle/>
          <a:p>
            <a:pPr marL="0" indent="0">
              <a:lnSpc>
                <a:spcPts val="2450"/>
              </a:lnSpc>
              <a:buNone/>
            </a:pPr>
            <a:r>
              <a:rPr lang="en-US" sz="1550" b="1" dirty="0">
                <a:solidFill>
                  <a:srgbClr val="00002E"/>
                </a:solidFill>
                <a:latin typeface="Times New Roman" panose="02020603050405020304" pitchFamily="18" charset="0"/>
                <a:ea typeface="PT Sans" pitchFamily="34" charset="-122"/>
                <a:cs typeface="Times New Roman" panose="02020603050405020304" pitchFamily="18" charset="0"/>
              </a:rPr>
              <a:t>Дисциплина</a:t>
            </a:r>
            <a:r>
              <a:rPr lang="en-US" sz="1550" dirty="0">
                <a:solidFill>
                  <a:srgbClr val="00002E"/>
                </a:solidFill>
                <a:latin typeface="Times New Roman" panose="02020603050405020304" pitchFamily="18" charset="0"/>
                <a:ea typeface="PT Sans" pitchFamily="34" charset="-122"/>
                <a:cs typeface="Times New Roman" panose="02020603050405020304" pitchFamily="18" charset="0"/>
              </a:rPr>
              <a:t>: «Финансово-экономическое обоснование проектов»</a:t>
            </a:r>
            <a:endParaRPr lang="en-US" sz="1550" dirty="0">
              <a:latin typeface="Times New Roman" panose="02020603050405020304" pitchFamily="18" charset="0"/>
              <a:cs typeface="Times New Roman" panose="02020603050405020304" pitchFamily="18" charset="0"/>
            </a:endParaRPr>
          </a:p>
        </p:txBody>
      </p:sp>
      <p:sp>
        <p:nvSpPr>
          <p:cNvPr id="10" name="Text 9"/>
          <p:cNvSpPr/>
          <p:nvPr/>
        </p:nvSpPr>
        <p:spPr>
          <a:xfrm>
            <a:off x="6120430" y="6155010"/>
            <a:ext cx="7415927" cy="315992"/>
          </a:xfrm>
          <a:prstGeom prst="rect">
            <a:avLst/>
          </a:prstGeom>
          <a:noFill/>
          <a:ln/>
        </p:spPr>
        <p:txBody>
          <a:bodyPr wrap="none" lIns="0" tIns="0" rIns="0" bIns="0" rtlCol="0" anchor="t"/>
          <a:lstStyle/>
          <a:p>
            <a:pPr marL="0" indent="0" algn="l">
              <a:lnSpc>
                <a:spcPts val="2450"/>
              </a:lnSpc>
              <a:buNone/>
            </a:pPr>
            <a:r>
              <a:rPr lang="en-US" sz="1550" b="1" dirty="0">
                <a:solidFill>
                  <a:srgbClr val="00002E"/>
                </a:solidFill>
                <a:latin typeface="Times New Roman" panose="02020603050405020304" pitchFamily="18" charset="0"/>
                <a:ea typeface="PT Sans" pitchFamily="34" charset="-122"/>
                <a:cs typeface="Times New Roman" panose="02020603050405020304" pitchFamily="18" charset="0"/>
              </a:rPr>
              <a:t>Преподаватель</a:t>
            </a:r>
            <a:r>
              <a:rPr lang="en-US" sz="1550" dirty="0">
                <a:solidFill>
                  <a:srgbClr val="00002E"/>
                </a:solidFill>
                <a:latin typeface="Times New Roman" panose="02020603050405020304" pitchFamily="18" charset="0"/>
                <a:ea typeface="PT Sans" pitchFamily="34" charset="-122"/>
                <a:cs typeface="Times New Roman" panose="02020603050405020304" pitchFamily="18" charset="0"/>
              </a:rPr>
              <a:t>: к.э.н., и.о. доцента Алиева Баглан Муратовна</a:t>
            </a:r>
            <a:endParaRPr lang="en-US" sz="15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50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63174"/>
          </a:xfrm>
          <a:solidFill>
            <a:srgbClr val="002060"/>
          </a:solidFill>
        </p:spPr>
        <p:txBody>
          <a:bodyPr>
            <a:normAutofit/>
          </a:bodyPr>
          <a:lstStyle/>
          <a:p>
            <a:pPr algn="ctr"/>
            <a:r>
              <a:rPr lang="ru-RU" sz="4000" dirty="0" smtClean="0">
                <a:solidFill>
                  <a:schemeClr val="bg1"/>
                </a:solidFill>
                <a:latin typeface="Times New Roman" panose="02020603050405020304" pitchFamily="18" charset="0"/>
                <a:cs typeface="Times New Roman" panose="02020603050405020304" pitchFamily="18" charset="0"/>
              </a:rPr>
              <a:t>Прогнозирование проектных денежных потоков</a:t>
            </a:r>
            <a:endParaRPr lang="ru-RU" sz="40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39450112"/>
              </p:ext>
            </p:extLst>
          </p:nvPr>
        </p:nvGraphicFramePr>
        <p:xfrm>
          <a:off x="477673" y="1064525"/>
          <a:ext cx="11327640" cy="5459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67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18810908"/>
              </p:ext>
            </p:extLst>
          </p:nvPr>
        </p:nvGraphicFramePr>
        <p:xfrm>
          <a:off x="504968" y="0"/>
          <a:ext cx="1116386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4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78173"/>
          </a:xfrm>
          <a:solidFill>
            <a:srgbClr val="002060"/>
          </a:solidFill>
        </p:spPr>
        <p:txBody>
          <a:bodyPr>
            <a:normAutofit fontScale="90000"/>
          </a:bodyPr>
          <a:lstStyle/>
          <a:p>
            <a:pPr algn="ctr"/>
            <a:r>
              <a:rPr lang="ru-RU" sz="3600" dirty="0" smtClean="0">
                <a:solidFill>
                  <a:schemeClr val="bg1"/>
                </a:solidFill>
                <a:latin typeface="Times New Roman" panose="02020603050405020304" pitchFamily="18" charset="0"/>
                <a:cs typeface="Times New Roman" panose="02020603050405020304" pitchFamily="18" charset="0"/>
              </a:rPr>
              <a:t>Расчет денежных потоков при реализации и завершении проекта</a:t>
            </a:r>
            <a:endParaRPr lang="ru-RU" sz="36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6437" y="1361601"/>
            <a:ext cx="11199125" cy="5134733"/>
          </a:xfrm>
        </p:spPr>
        <p:txBody>
          <a:bodyPr>
            <a:normAutofit fontScale="92500" lnSpcReduction="10000"/>
          </a:bodyPr>
          <a:lstStyle/>
          <a:p>
            <a:pPr algn="just">
              <a:lnSpc>
                <a:spcPct val="110000"/>
              </a:lnSpc>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Денежный поток обычно состоит из частных потоков от отдельных видов деятельности: </a:t>
            </a:r>
            <a:r>
              <a:rPr lang="ru-RU" b="1" dirty="0">
                <a:latin typeface="Times New Roman" panose="02020603050405020304" pitchFamily="18" charset="0"/>
                <a:cs typeface="Times New Roman" panose="02020603050405020304" pitchFamily="18" charset="0"/>
              </a:rPr>
              <a:t>инвестиционной, текущей (операционной) и финансовой.</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q"/>
            </a:pPr>
            <a:r>
              <a:rPr lang="ru-RU" b="1" dirty="0" smtClean="0">
                <a:latin typeface="Times New Roman" panose="02020603050405020304" pitchFamily="18" charset="0"/>
                <a:cs typeface="Times New Roman" panose="02020603050405020304" pitchFamily="18" charset="0"/>
              </a:rPr>
              <a:t>К </a:t>
            </a:r>
            <a:r>
              <a:rPr lang="ru-RU" b="1" dirty="0">
                <a:latin typeface="Times New Roman" panose="02020603050405020304" pitchFamily="18" charset="0"/>
                <a:cs typeface="Times New Roman" panose="02020603050405020304" pitchFamily="18" charset="0"/>
              </a:rPr>
              <a:t>оттокам в инвестиционной деятельности относят</a:t>
            </a:r>
            <a:r>
              <a:rPr lang="ru-RU" dirty="0">
                <a:latin typeface="Times New Roman" panose="02020603050405020304" pitchFamily="18" charset="0"/>
                <a:cs typeface="Times New Roman" panose="02020603050405020304" pitchFamily="18" charset="0"/>
              </a:rPr>
              <a:t>: капитальные вложения, затраты на </a:t>
            </a:r>
            <a:r>
              <a:rPr lang="ru-RU" dirty="0" smtClean="0">
                <a:latin typeface="Times New Roman" panose="02020603050405020304" pitchFamily="18" charset="0"/>
                <a:cs typeface="Times New Roman" panose="02020603050405020304" pitchFamily="18" charset="0"/>
              </a:rPr>
              <a:t>пуско-наладочные </a:t>
            </a:r>
            <a:r>
              <a:rPr lang="ru-RU" dirty="0">
                <a:latin typeface="Times New Roman" panose="02020603050405020304" pitchFamily="18" charset="0"/>
                <a:cs typeface="Times New Roman" panose="02020603050405020304" pitchFamily="18" charset="0"/>
              </a:rPr>
              <a:t>работы, ликвидационные расходы в конце </a:t>
            </a:r>
            <a:r>
              <a:rPr lang="ru-RU" dirty="0" smtClean="0">
                <a:latin typeface="Times New Roman" panose="02020603050405020304" pitchFamily="18" charset="0"/>
                <a:cs typeface="Times New Roman" panose="02020603050405020304" pitchFamily="18" charset="0"/>
              </a:rPr>
              <a:t>жизненного </a:t>
            </a:r>
            <a:r>
              <a:rPr lang="ru-RU" dirty="0">
                <a:latin typeface="Times New Roman" panose="02020603050405020304" pitchFamily="18" charset="0"/>
                <a:cs typeface="Times New Roman" panose="02020603050405020304" pitchFamily="18" charset="0"/>
              </a:rPr>
              <a:t>цикла проекта, затраты на увеличение оборотного </a:t>
            </a:r>
            <a:r>
              <a:rPr lang="ru-RU" dirty="0" smtClean="0">
                <a:latin typeface="Times New Roman" panose="02020603050405020304" pitchFamily="18" charset="0"/>
                <a:cs typeface="Times New Roman" panose="02020603050405020304" pitchFamily="18" charset="0"/>
              </a:rPr>
              <a:t>капитала </a:t>
            </a:r>
            <a:r>
              <a:rPr lang="ru-RU" dirty="0">
                <a:latin typeface="Times New Roman" panose="02020603050405020304" pitchFamily="18" charset="0"/>
                <a:cs typeface="Times New Roman" panose="02020603050405020304" pitchFamily="18" charset="0"/>
              </a:rPr>
              <a:t>и средства, вложенные в дополнительные фонды. </a:t>
            </a:r>
            <a:r>
              <a:rPr lang="ru-RU" dirty="0" smtClean="0">
                <a:latin typeface="Times New Roman" panose="02020603050405020304" pitchFamily="18" charset="0"/>
                <a:cs typeface="Times New Roman" panose="02020603050405020304" pitchFamily="18" charset="0"/>
              </a:rPr>
              <a:t>Последние </a:t>
            </a:r>
            <a:r>
              <a:rPr lang="ru-RU" dirty="0">
                <a:latin typeface="Times New Roman" panose="02020603050405020304" pitchFamily="18" charset="0"/>
                <a:cs typeface="Times New Roman" panose="02020603050405020304" pitchFamily="18" charset="0"/>
              </a:rPr>
              <a:t>выражают вложения части положительного сальдо суммарного денежного потока на депозиты в банках или в </a:t>
            </a:r>
            <a:r>
              <a:rPr lang="ru-RU" dirty="0" smtClean="0">
                <a:latin typeface="Times New Roman" panose="02020603050405020304" pitchFamily="18" charset="0"/>
                <a:cs typeface="Times New Roman" panose="02020603050405020304" pitchFamily="18" charset="0"/>
              </a:rPr>
              <a:t>долговые </a:t>
            </a:r>
            <a:r>
              <a:rPr lang="ru-RU" dirty="0">
                <a:latin typeface="Times New Roman" panose="02020603050405020304" pitchFamily="18" charset="0"/>
                <a:cs typeface="Times New Roman" panose="02020603050405020304" pitchFamily="18" charset="0"/>
              </a:rPr>
              <a:t>ценные бумаги с целью получения процентного дохода. </a:t>
            </a:r>
            <a:endParaRPr lang="ru-RU" dirty="0" smtClean="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q"/>
            </a:pPr>
            <a:r>
              <a:rPr lang="ru-RU" b="1" dirty="0" smtClean="0">
                <a:latin typeface="Times New Roman" panose="02020603050405020304" pitchFamily="18" charset="0"/>
                <a:cs typeface="Times New Roman" panose="02020603050405020304" pitchFamily="18" charset="0"/>
              </a:rPr>
              <a:t>К </a:t>
            </a:r>
            <a:r>
              <a:rPr lang="ru-RU" b="1" dirty="0">
                <a:latin typeface="Times New Roman" panose="02020603050405020304" pitchFamily="18" charset="0"/>
                <a:cs typeface="Times New Roman" panose="02020603050405020304" pitchFamily="18" charset="0"/>
              </a:rPr>
              <a:t>притокам </a:t>
            </a:r>
            <a:r>
              <a:rPr lang="ru-RU" dirty="0">
                <a:latin typeface="Times New Roman" panose="02020603050405020304" pitchFamily="18" charset="0"/>
                <a:cs typeface="Times New Roman" panose="02020603050405020304" pitchFamily="18" charset="0"/>
              </a:rPr>
              <a:t>относят продажу активов в течение и по окончании проекта (за вычетом уплачиваемых налогов), поступления за счет снижения потребности в оборотном капитале и др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53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19125830"/>
              </p:ext>
            </p:extLst>
          </p:nvPr>
        </p:nvGraphicFramePr>
        <p:xfrm>
          <a:off x="477672" y="286602"/>
          <a:ext cx="11423176" cy="625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91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07445569"/>
              </p:ext>
            </p:extLst>
          </p:nvPr>
        </p:nvGraphicFramePr>
        <p:xfrm>
          <a:off x="450377" y="354841"/>
          <a:ext cx="11382232" cy="6237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35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Инвестиции для физических лиц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7791"/>
            <a:ext cx="12192000" cy="406020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769962" y="682388"/>
            <a:ext cx="10393908" cy="5554639"/>
          </a:xfrm>
        </p:spPr>
        <p:txBody>
          <a:bodyPr/>
          <a:lstStyle/>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Наряду с денежным потоком при оценке инвестиционного проекта используют термин </a:t>
            </a:r>
            <a:r>
              <a:rPr lang="ru-RU" b="1" u="sng" dirty="0">
                <a:latin typeface="Times New Roman" panose="02020603050405020304" pitchFamily="18" charset="0"/>
                <a:cs typeface="Times New Roman" panose="02020603050405020304" pitchFamily="18" charset="0"/>
              </a:rPr>
              <a:t>«накопленный денежный поток». </a:t>
            </a:r>
            <a:endParaRPr lang="ru-RU" b="1" u="sng"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Он </a:t>
            </a:r>
            <a:r>
              <a:rPr lang="ru-RU" dirty="0">
                <a:latin typeface="Times New Roman" panose="02020603050405020304" pitchFamily="18" charset="0"/>
                <a:cs typeface="Times New Roman" panose="02020603050405020304" pitchFamily="18" charset="0"/>
              </a:rPr>
              <a:t>характеризует накопленный приток, накопленный отток и накопленное сальдо (эффект) на каждом шаге расчетного </a:t>
            </a:r>
            <a:r>
              <a:rPr lang="ru-RU" dirty="0" smtClean="0">
                <a:latin typeface="Times New Roman" panose="02020603050405020304" pitchFamily="18" charset="0"/>
                <a:cs typeface="Times New Roman" panose="02020603050405020304" pitchFamily="18" charset="0"/>
              </a:rPr>
              <a:t>периода </a:t>
            </a:r>
            <a:r>
              <a:rPr lang="ru-RU" dirty="0">
                <a:latin typeface="Times New Roman" panose="02020603050405020304" pitchFamily="18" charset="0"/>
                <a:cs typeface="Times New Roman" panose="02020603050405020304" pitchFamily="18" charset="0"/>
              </a:rPr>
              <a:t>как сумму соответствующих показателей денежного потока за данный и все предшествующие периоды.</a:t>
            </a:r>
          </a:p>
          <a:p>
            <a:pPr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При разработке </a:t>
            </a:r>
            <a:r>
              <a:rPr lang="ru-RU" b="1" u="sng" dirty="0">
                <a:latin typeface="Times New Roman" panose="02020603050405020304" pitchFamily="18" charset="0"/>
                <a:cs typeface="Times New Roman" panose="02020603050405020304" pitchFamily="18" charset="0"/>
              </a:rPr>
              <a:t>схемы финансирования проекта</a:t>
            </a:r>
            <a:r>
              <a:rPr lang="ru-RU" b="1"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определяют </a:t>
            </a:r>
            <a:r>
              <a:rPr lang="ru-RU" dirty="0">
                <a:latin typeface="Times New Roman" panose="02020603050405020304" pitchFamily="18" charset="0"/>
                <a:cs typeface="Times New Roman" panose="02020603050405020304" pitchFamily="18" charset="0"/>
              </a:rPr>
              <a:t>потребность не только в привлеченных средствах, но и в дополнительных фондах.</a:t>
            </a:r>
          </a:p>
        </p:txBody>
      </p:sp>
    </p:spTree>
    <p:extLst>
      <p:ext uri="{BB962C8B-B14F-4D97-AF65-F5344CB8AC3E}">
        <p14:creationId xmlns:p14="http://schemas.microsoft.com/office/powerpoint/2010/main" val="298962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5416695"/>
              </p:ext>
            </p:extLst>
          </p:nvPr>
        </p:nvGraphicFramePr>
        <p:xfrm>
          <a:off x="477672" y="504967"/>
          <a:ext cx="11313993" cy="597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42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48767"/>
            <a:ext cx="12192000" cy="1325563"/>
          </a:xfrm>
          <a:solidFill>
            <a:srgbClr val="002060"/>
          </a:solidFill>
        </p:spPr>
        <p:txBody>
          <a:bodyPr>
            <a:normAutofit/>
          </a:bodyPr>
          <a:lstStyle/>
          <a:p>
            <a:pPr algn="ctr"/>
            <a:r>
              <a:rPr lang="ru-RU" sz="6000" b="1"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ru-RU"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73267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718</Words>
  <Application>Microsoft Office PowerPoint</Application>
  <PresentationFormat>Широкоэкранный</PresentationFormat>
  <Paragraphs>40</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Calibri Light</vt:lpstr>
      <vt:lpstr>PT Sans</vt:lpstr>
      <vt:lpstr>Times New Roman</vt:lpstr>
      <vt:lpstr>Wingdings</vt:lpstr>
      <vt:lpstr>Тема Office</vt:lpstr>
      <vt:lpstr>Презентация PowerPoint</vt:lpstr>
      <vt:lpstr>Прогнозирование проектных денежных потоков</vt:lpstr>
      <vt:lpstr>Презентация PowerPoint</vt:lpstr>
      <vt:lpstr>Расчет денежных потоков при реализации и завершении проекта</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PC</cp:lastModifiedBy>
  <cp:revision>5</cp:revision>
  <dcterms:created xsi:type="dcterms:W3CDTF">2024-10-13T16:30:36Z</dcterms:created>
  <dcterms:modified xsi:type="dcterms:W3CDTF">2024-10-13T16:57:18Z</dcterms:modified>
</cp:coreProperties>
</file>